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5143500" cx="9144000"/>
  <p:notesSz cx="6858000" cy="9144000"/>
  <p:embeddedFontLst>
    <p:embeddedFont>
      <p:font typeface="Century Gothic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98A5B6F-5D3D-48DB-8632-036C471A528A}">
  <a:tblStyle styleId="{398A5B6F-5D3D-48DB-8632-036C471A528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enturyGothic-bold.fntdata"/><Relationship Id="rId20" Type="http://schemas.openxmlformats.org/officeDocument/2006/relationships/slide" Target="slides/slide14.xml"/><Relationship Id="rId42" Type="http://schemas.openxmlformats.org/officeDocument/2006/relationships/font" Target="fonts/CenturyGothic-boldItalic.fntdata"/><Relationship Id="rId41" Type="http://schemas.openxmlformats.org/officeDocument/2006/relationships/font" Target="fonts/CenturyGothic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CenturyGothic-regular.fntdata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aaa3013184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aaa3013184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aaa3013184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aaa3013184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aaa3013184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aaa3013184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aaa3013184_0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aaa3013184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aaa3013184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aaa3013184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aaa7e5c35a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aaa7e5c35a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aaa7e5c35a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aaa7e5c35a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aaa7e5c35a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aaa7e5c35a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ab08ddd0d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ab08ddd0d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8e7686d9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8e7686d9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abcb7a12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abcb7a12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8e7686d92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8e7686d92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aaa3013184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aaa3013184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abe819944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abe819944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abe819944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abe819944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8e780a9ac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8e780a9ac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8e7686d92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8e7686d92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8e780a9ac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8e780a9ac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ab2ced1f7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ab2ced1f7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2abe819944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2abe819944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ab2ced1f7c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2ab2ced1f7c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aaa3013184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aaa3013184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abe819944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2abe819944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8e780a9a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28e780a9a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2aaa3013184_0_9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2aaa3013184_0_9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aab57597e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aab57597e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aaa3013184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aaa3013184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aaa3013184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aaa301318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aaa3013184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aaa3013184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aaa3013184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aaa3013184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aaa3013184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aaa3013184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body"/>
          </p:nvPr>
        </p:nvSpPr>
        <p:spPr>
          <a:xfrm>
            <a:off x="533400" y="400050"/>
            <a:ext cx="6555000" cy="28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rtl="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magine panoramica con didascalia">
  <p:cSld name="Immagine panoramica con didascalia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1"/>
          <p:cNvSpPr txBox="1"/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1"/>
          <p:cNvSpPr/>
          <p:nvPr>
            <p:ph idx="2" type="pic"/>
          </p:nvPr>
        </p:nvSpPr>
        <p:spPr>
          <a:xfrm>
            <a:off x="533400" y="400050"/>
            <a:ext cx="8077200" cy="2343300"/>
          </a:xfrm>
          <a:prstGeom prst="snip2DiagRect">
            <a:avLst>
              <a:gd fmla="val 10815" name="adj1"/>
              <a:gd fmla="val 0" name="adj2"/>
            </a:avLst>
          </a:prstGeom>
          <a:noFill/>
          <a:ln cap="flat" cmpd="sng" w="15875">
            <a:solidFill>
              <a:schemeClr val="l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11"/>
          <p:cNvSpPr txBox="1"/>
          <p:nvPr>
            <p:ph idx="1" type="body"/>
          </p:nvPr>
        </p:nvSpPr>
        <p:spPr>
          <a:xfrm>
            <a:off x="762002" y="2882900"/>
            <a:ext cx="7281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320"/>
              </a:spcBef>
              <a:spcAft>
                <a:spcPts val="0"/>
              </a:spcAft>
              <a:buSzPts val="1280"/>
              <a:buFont typeface="Century Gothic"/>
              <a:buNone/>
              <a:defRPr sz="1600"/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sottotitolo">
  <p:cSld name="Titolo e sottotitolo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>
            <a:off x="533400" y="400050"/>
            <a:ext cx="80772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sz="2800" cap="none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>
            <a:off x="533400" y="3086100"/>
            <a:ext cx="63837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zione con didascalia">
  <p:cSld name="Citazione con didascalia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856283" y="400050"/>
            <a:ext cx="68598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sz="2800" cap="none">
                <a:solidFill>
                  <a:schemeClr val="lt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1066800" y="2571750"/>
            <a:ext cx="64026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idx="2" type="body"/>
          </p:nvPr>
        </p:nvSpPr>
        <p:spPr>
          <a:xfrm>
            <a:off x="533400" y="3225803"/>
            <a:ext cx="6382500" cy="12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BFBFBF"/>
                </a:solidFill>
              </a:defRPr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3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0" name="Google Shape;100;p13"/>
          <p:cNvSpPr txBox="1"/>
          <p:nvPr/>
        </p:nvSpPr>
        <p:spPr>
          <a:xfrm>
            <a:off x="228600" y="532968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01" name="Google Shape;101;p13"/>
          <p:cNvSpPr txBox="1"/>
          <p:nvPr/>
        </p:nvSpPr>
        <p:spPr>
          <a:xfrm>
            <a:off x="7696200" y="2076451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da nome">
  <p:cSld name="Scheda nome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type="title"/>
          </p:nvPr>
        </p:nvSpPr>
        <p:spPr>
          <a:xfrm>
            <a:off x="533400" y="2571750"/>
            <a:ext cx="6382500" cy="127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sz="2800" cap="none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1" type="body"/>
          </p:nvPr>
        </p:nvSpPr>
        <p:spPr>
          <a:xfrm>
            <a:off x="533400" y="3849735"/>
            <a:ext cx="63837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14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4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da nome citazione">
  <p:cSld name="Scheda nome citazione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>
            <p:ph type="title"/>
          </p:nvPr>
        </p:nvSpPr>
        <p:spPr>
          <a:xfrm>
            <a:off x="856284" y="400050"/>
            <a:ext cx="68598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sz="2800" cap="none">
                <a:solidFill>
                  <a:schemeClr val="lt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5"/>
          <p:cNvSpPr txBox="1"/>
          <p:nvPr>
            <p:ph idx="1" type="body"/>
          </p:nvPr>
        </p:nvSpPr>
        <p:spPr>
          <a:xfrm>
            <a:off x="533400" y="2914650"/>
            <a:ext cx="63825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SzPts val="1600"/>
              <a:buNone/>
              <a:defRPr b="0" sz="2000" cap="none">
                <a:solidFill>
                  <a:schemeClr val="lt1"/>
                </a:solidFill>
              </a:defRPr>
            </a:lvl1pPr>
            <a:lvl2pPr indent="-320040" lvl="1" marL="914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111" name="Google Shape;111;p15"/>
          <p:cNvSpPr txBox="1"/>
          <p:nvPr>
            <p:ph idx="2" type="body"/>
          </p:nvPr>
        </p:nvSpPr>
        <p:spPr>
          <a:xfrm>
            <a:off x="533400" y="3714750"/>
            <a:ext cx="63825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2" name="Google Shape;112;p15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15" name="Google Shape;115;p15"/>
          <p:cNvSpPr txBox="1"/>
          <p:nvPr/>
        </p:nvSpPr>
        <p:spPr>
          <a:xfrm>
            <a:off x="228600" y="532968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7696200" y="2076451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o o falso">
  <p:cSld name="Vero o falso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>
            <p:ph type="title"/>
          </p:nvPr>
        </p:nvSpPr>
        <p:spPr>
          <a:xfrm>
            <a:off x="533400" y="400050"/>
            <a:ext cx="75258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sz="28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6"/>
          <p:cNvSpPr txBox="1"/>
          <p:nvPr>
            <p:ph idx="1" type="body"/>
          </p:nvPr>
        </p:nvSpPr>
        <p:spPr>
          <a:xfrm>
            <a:off x="533400" y="2946400"/>
            <a:ext cx="6382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SzPts val="1600"/>
              <a:buNone/>
              <a:defRPr b="0" sz="2000" cap="none">
                <a:solidFill>
                  <a:schemeClr val="lt1"/>
                </a:solidFill>
              </a:defRPr>
            </a:lvl1pPr>
            <a:lvl2pPr indent="-320040" lvl="1" marL="914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120" name="Google Shape;120;p16"/>
          <p:cNvSpPr txBox="1"/>
          <p:nvPr>
            <p:ph idx="2" type="body"/>
          </p:nvPr>
        </p:nvSpPr>
        <p:spPr>
          <a:xfrm>
            <a:off x="533400" y="3575051"/>
            <a:ext cx="6382500" cy="9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1" name="Google Shape;121;p16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6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testo verticale" type="vertTx">
  <p:cSld name="VERTICAL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7"/>
          <p:cNvSpPr txBox="1"/>
          <p:nvPr>
            <p:ph idx="1" type="body"/>
          </p:nvPr>
        </p:nvSpPr>
        <p:spPr>
          <a:xfrm rot="5400000">
            <a:off x="2397917" y="-1464599"/>
            <a:ext cx="2825700" cy="6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rtl="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olo e testo verticale" type="vertTitleAndTx">
  <p:cSld name="VERTICAL_TITLE_AND_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>
            <p:ph type="title"/>
          </p:nvPr>
        </p:nvSpPr>
        <p:spPr>
          <a:xfrm rot="5400000">
            <a:off x="5931150" y="1035300"/>
            <a:ext cx="3314700" cy="20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1" type="body"/>
          </p:nvPr>
        </p:nvSpPr>
        <p:spPr>
          <a:xfrm rot="5400000">
            <a:off x="1401012" y="-467550"/>
            <a:ext cx="4114800" cy="58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rtl="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133" name="Google Shape;133;p18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8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" type="title">
  <p:cSld name="TITL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4335068" y="877448"/>
            <a:ext cx="4814700" cy="3745250"/>
            <a:chOff x="4335068" y="1169931"/>
            <a:chExt cx="4814700" cy="4993667"/>
          </a:xfrm>
        </p:grpSpPr>
        <p:cxnSp>
          <p:nvCxnSpPr>
            <p:cNvPr id="25" name="Google Shape;25;p3"/>
            <p:cNvCxnSpPr/>
            <p:nvPr/>
          </p:nvCxnSpPr>
          <p:spPr>
            <a:xfrm flipH="1">
              <a:off x="6009300" y="1169931"/>
              <a:ext cx="3134700" cy="31347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" name="Google Shape;26;p3"/>
            <p:cNvCxnSpPr/>
            <p:nvPr/>
          </p:nvCxnSpPr>
          <p:spPr>
            <a:xfrm flipH="1">
              <a:off x="4335068" y="1348898"/>
              <a:ext cx="4814700" cy="48147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" name="Google Shape;27;p3"/>
            <p:cNvCxnSpPr/>
            <p:nvPr/>
          </p:nvCxnSpPr>
          <p:spPr>
            <a:xfrm flipH="1">
              <a:off x="5225649" y="1469269"/>
              <a:ext cx="3912000" cy="39120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" name="Google Shape;28;p3"/>
            <p:cNvCxnSpPr/>
            <p:nvPr/>
          </p:nvCxnSpPr>
          <p:spPr>
            <a:xfrm flipH="1">
              <a:off x="5304600" y="1307856"/>
              <a:ext cx="3839400" cy="3839400"/>
            </a:xfrm>
            <a:prstGeom prst="straightConnector1">
              <a:avLst/>
            </a:prstGeom>
            <a:noFill/>
            <a:ln cap="flat" cmpd="sng" w="317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" name="Google Shape;29;p3"/>
            <p:cNvCxnSpPr/>
            <p:nvPr/>
          </p:nvCxnSpPr>
          <p:spPr>
            <a:xfrm flipH="1">
              <a:off x="5707149" y="1770196"/>
              <a:ext cx="3430500" cy="3430500"/>
            </a:xfrm>
            <a:prstGeom prst="straightConnector1">
              <a:avLst/>
            </a:prstGeom>
            <a:noFill/>
            <a:ln cap="flat" cmpd="sng" w="317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0" name="Google Shape;30;p3"/>
          <p:cNvSpPr txBox="1"/>
          <p:nvPr>
            <p:ph type="ctrTitle"/>
          </p:nvPr>
        </p:nvSpPr>
        <p:spPr>
          <a:xfrm>
            <a:off x="533400" y="400050"/>
            <a:ext cx="6154800" cy="2343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  <a:defRPr sz="4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" type="subTitle"/>
          </p:nvPr>
        </p:nvSpPr>
        <p:spPr>
          <a:xfrm>
            <a:off x="533400" y="2882901"/>
            <a:ext cx="4954200" cy="14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BFBFBF"/>
                </a:solidFill>
              </a:defRPr>
            </a:lvl1pPr>
            <a:lvl2pPr lvl="1" rtl="0" algn="ctr">
              <a:spcBef>
                <a:spcPts val="600"/>
              </a:spcBef>
              <a:spcAft>
                <a:spcPts val="0"/>
              </a:spcAft>
              <a:buSzPts val="144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6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600"/>
              </a:spcBef>
              <a:spcAft>
                <a:spcPts val="600"/>
              </a:spcAft>
              <a:buSzPts val="112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3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stazione sezione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/>
          <p:nvPr>
            <p:ph type="title"/>
          </p:nvPr>
        </p:nvSpPr>
        <p:spPr>
          <a:xfrm>
            <a:off x="533400" y="1485899"/>
            <a:ext cx="6402600" cy="174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" type="body"/>
          </p:nvPr>
        </p:nvSpPr>
        <p:spPr>
          <a:xfrm>
            <a:off x="533400" y="3365500"/>
            <a:ext cx="6402600" cy="11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e contenuti" type="twoObj">
  <p:cSld name="TWO_OBJECT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/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" type="body"/>
          </p:nvPr>
        </p:nvSpPr>
        <p:spPr>
          <a:xfrm>
            <a:off x="533400" y="400050"/>
            <a:ext cx="3950100" cy="28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rtl="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2" type="body"/>
          </p:nvPr>
        </p:nvSpPr>
        <p:spPr>
          <a:xfrm>
            <a:off x="4662362" y="400050"/>
            <a:ext cx="3948300" cy="28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rtl="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fronto" type="twoTxTwoObj">
  <p:cSld name="TWO_OBJECTS_WITH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/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" type="body"/>
          </p:nvPr>
        </p:nvSpPr>
        <p:spPr>
          <a:xfrm>
            <a:off x="762001" y="400050"/>
            <a:ext cx="371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SzPts val="192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51" name="Google Shape;51;p6"/>
          <p:cNvSpPr txBox="1"/>
          <p:nvPr>
            <p:ph idx="2" type="body"/>
          </p:nvPr>
        </p:nvSpPr>
        <p:spPr>
          <a:xfrm>
            <a:off x="533399" y="857250"/>
            <a:ext cx="3945600" cy="23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rtl="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3" type="body"/>
          </p:nvPr>
        </p:nvSpPr>
        <p:spPr>
          <a:xfrm>
            <a:off x="4855016" y="425054"/>
            <a:ext cx="37641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SzPts val="192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53" name="Google Shape;53;p6"/>
          <p:cNvSpPr txBox="1"/>
          <p:nvPr>
            <p:ph idx="4" type="body"/>
          </p:nvPr>
        </p:nvSpPr>
        <p:spPr>
          <a:xfrm>
            <a:off x="4662362" y="857250"/>
            <a:ext cx="3956700" cy="23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rtl="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itolo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/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uota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to con didascalia" type="objTx">
  <p:cSld name="OBJECT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type="title"/>
          </p:nvPr>
        </p:nvSpPr>
        <p:spPr>
          <a:xfrm>
            <a:off x="5418667" y="400050"/>
            <a:ext cx="3200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None/>
              <a:defRPr b="0" sz="20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533399" y="400050"/>
            <a:ext cx="44388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rtl="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rtl="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rtl="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5418667" y="1657352"/>
            <a:ext cx="3200400" cy="15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/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70" name="Google Shape;70;p9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magine con didascalia" type="picTx">
  <p:cSld name="PICTURE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/>
          <p:nvPr>
            <p:ph type="title"/>
          </p:nvPr>
        </p:nvSpPr>
        <p:spPr>
          <a:xfrm>
            <a:off x="4495800" y="1085850"/>
            <a:ext cx="3563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b="0"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0"/>
          <p:cNvSpPr/>
          <p:nvPr>
            <p:ph idx="2" type="pic"/>
          </p:nvPr>
        </p:nvSpPr>
        <p:spPr>
          <a:xfrm>
            <a:off x="762000" y="685800"/>
            <a:ext cx="3281100" cy="3600600"/>
          </a:xfrm>
          <a:prstGeom prst="snip2DiagRect">
            <a:avLst>
              <a:gd fmla="val 10815" name="adj1"/>
              <a:gd fmla="val 0" name="adj2"/>
            </a:avLst>
          </a:prstGeom>
          <a:noFill/>
          <a:ln cap="flat" cmpd="sng" w="15875">
            <a:solidFill>
              <a:schemeClr val="l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4496027" y="2057400"/>
            <a:ext cx="3564300" cy="15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77" name="Google Shape;77;p10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6670585" y="2921092"/>
            <a:ext cx="2470587" cy="1994079"/>
            <a:chOff x="6686934" y="3259666"/>
            <a:chExt cx="2982000" cy="3209011"/>
          </a:xfrm>
        </p:grpSpPr>
        <p:cxnSp>
          <p:nvCxnSpPr>
            <p:cNvPr id="7" name="Google Shape;7;p1"/>
            <p:cNvCxnSpPr/>
            <p:nvPr/>
          </p:nvCxnSpPr>
          <p:spPr>
            <a:xfrm flipH="1">
              <a:off x="8756034" y="3259666"/>
              <a:ext cx="912900" cy="912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" name="Google Shape;8;p1"/>
            <p:cNvCxnSpPr/>
            <p:nvPr/>
          </p:nvCxnSpPr>
          <p:spPr>
            <a:xfrm flipH="1">
              <a:off x="6686934" y="3486677"/>
              <a:ext cx="2982000" cy="2982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" name="Google Shape;9;p1"/>
            <p:cNvCxnSpPr/>
            <p:nvPr/>
          </p:nvCxnSpPr>
          <p:spPr>
            <a:xfrm flipH="1">
              <a:off x="7772334" y="3581400"/>
              <a:ext cx="1896600" cy="1896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" name="Google Shape;10;p1"/>
            <p:cNvCxnSpPr/>
            <p:nvPr/>
          </p:nvCxnSpPr>
          <p:spPr>
            <a:xfrm flipH="1">
              <a:off x="7923252" y="3433394"/>
              <a:ext cx="1739700" cy="17397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" name="Google Shape;11;p1"/>
            <p:cNvCxnSpPr/>
            <p:nvPr/>
          </p:nvCxnSpPr>
          <p:spPr>
            <a:xfrm flipH="1">
              <a:off x="8399052" y="3985317"/>
              <a:ext cx="1263900" cy="12639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" name="Google Shape;12;p1"/>
          <p:cNvSpPr txBox="1"/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533400" y="400051"/>
            <a:ext cx="6555000" cy="28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▶"/>
              <a:defRPr b="0" i="0" sz="20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0" type="dt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1" type="ftr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2" type="sldNum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20" Type="http://schemas.openxmlformats.org/officeDocument/2006/relationships/image" Target="../media/image28.png"/><Relationship Id="rId11" Type="http://schemas.openxmlformats.org/officeDocument/2006/relationships/image" Target="../media/image30.png"/><Relationship Id="rId10" Type="http://schemas.openxmlformats.org/officeDocument/2006/relationships/image" Target="../media/image15.png"/><Relationship Id="rId13" Type="http://schemas.openxmlformats.org/officeDocument/2006/relationships/image" Target="../media/image22.png"/><Relationship Id="rId1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14.png"/><Relationship Id="rId15" Type="http://schemas.openxmlformats.org/officeDocument/2006/relationships/image" Target="../media/image20.png"/><Relationship Id="rId14" Type="http://schemas.openxmlformats.org/officeDocument/2006/relationships/image" Target="../media/image16.png"/><Relationship Id="rId17" Type="http://schemas.openxmlformats.org/officeDocument/2006/relationships/image" Target="../media/image33.png"/><Relationship Id="rId16" Type="http://schemas.openxmlformats.org/officeDocument/2006/relationships/image" Target="../media/image21.png"/><Relationship Id="rId5" Type="http://schemas.openxmlformats.org/officeDocument/2006/relationships/image" Target="../media/image23.png"/><Relationship Id="rId19" Type="http://schemas.openxmlformats.org/officeDocument/2006/relationships/image" Target="../media/image25.png"/><Relationship Id="rId6" Type="http://schemas.openxmlformats.org/officeDocument/2006/relationships/image" Target="../media/image11.png"/><Relationship Id="rId18" Type="http://schemas.openxmlformats.org/officeDocument/2006/relationships/image" Target="../media/image27.png"/><Relationship Id="rId7" Type="http://schemas.openxmlformats.org/officeDocument/2006/relationships/image" Target="../media/image17.png"/><Relationship Id="rId8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26.png"/><Relationship Id="rId6" Type="http://schemas.openxmlformats.org/officeDocument/2006/relationships/image" Target="../media/image35.png"/><Relationship Id="rId7" Type="http://schemas.openxmlformats.org/officeDocument/2006/relationships/image" Target="../media/image4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3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3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3.png"/><Relationship Id="rId6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34.png"/><Relationship Id="rId6" Type="http://schemas.openxmlformats.org/officeDocument/2006/relationships/image" Target="../media/image3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4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3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37.png"/><Relationship Id="rId6" Type="http://schemas.openxmlformats.org/officeDocument/2006/relationships/image" Target="../media/image4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4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41.png"/><Relationship Id="rId6" Type="http://schemas.openxmlformats.org/officeDocument/2006/relationships/image" Target="../media/image40.png"/><Relationship Id="rId7" Type="http://schemas.openxmlformats.org/officeDocument/2006/relationships/image" Target="../media/image5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4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45.png"/><Relationship Id="rId6" Type="http://schemas.openxmlformats.org/officeDocument/2006/relationships/image" Target="../media/image48.png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.png"/><Relationship Id="rId10" Type="http://schemas.openxmlformats.org/officeDocument/2006/relationships/image" Target="../media/image4.png"/><Relationship Id="rId13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ergast.com/mrd/" TargetMode="External"/><Relationship Id="rId4" Type="http://schemas.openxmlformats.org/officeDocument/2006/relationships/hyperlink" Target="https://www.kaggle.com/datasets/rohanrao/formula-1-world-championship-1950-2020" TargetMode="External"/><Relationship Id="rId9" Type="http://schemas.openxmlformats.org/officeDocument/2006/relationships/image" Target="../media/image8.png"/><Relationship Id="rId5" Type="http://schemas.openxmlformats.org/officeDocument/2006/relationships/hyperlink" Target="https://ratings-api.ea.com/v2/entities/f1-23-drivers-ratings" TargetMode="External"/><Relationship Id="rId6" Type="http://schemas.openxmlformats.org/officeDocument/2006/relationships/hyperlink" Target="https://github.com/toUpperCase78/formula1-datasets" TargetMode="External"/><Relationship Id="rId7" Type="http://schemas.openxmlformats.org/officeDocument/2006/relationships/hyperlink" Target="https://github.com/toUpperCase78/formula1-datasets" TargetMode="External"/><Relationship Id="rId8" Type="http://schemas.openxmlformats.org/officeDocument/2006/relationships/hyperlink" Target="https://github.com/Imagin-io/country-nationality-list/tree/master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1.png"/><Relationship Id="rId6" Type="http://schemas.openxmlformats.org/officeDocument/2006/relationships/image" Target="../media/image5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4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2274250" y="3044425"/>
            <a:ext cx="5192100" cy="1143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>
                <a:solidFill>
                  <a:srgbClr val="9E9E9E"/>
                </a:solidFill>
              </a:rPr>
              <a:t>Developed by:</a:t>
            </a:r>
            <a:endParaRPr sz="1400"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/>
              <a:t>Christian Marchiori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/>
              <a:t>Fabio Zanini</a:t>
            </a:r>
            <a:endParaRPr sz="1700"/>
          </a:p>
        </p:txBody>
      </p:sp>
      <p:pic>
        <p:nvPicPr>
          <p:cNvPr id="141" name="Google Shape;1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4513" y="2243700"/>
            <a:ext cx="4374975" cy="656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000"/>
              </a:srgbClr>
            </a:outerShdw>
            <a:reflection blurRad="0" dir="5400000" dist="38100" endA="0" endPos="25000" fadeDir="5400012" kx="0" rotWithShape="0" algn="bl" stA="15000" stPos="0" sy="-100000" ky="0"/>
          </a:effectLst>
        </p:spPr>
      </p:pic>
      <p:pic>
        <p:nvPicPr>
          <p:cNvPr id="142" name="Google Shape;1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4925" y="166975"/>
            <a:ext cx="2554151" cy="73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252121">
            <a:off x="7383709" y="4141796"/>
            <a:ext cx="690409" cy="690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idx="1" type="body"/>
          </p:nvPr>
        </p:nvSpPr>
        <p:spPr>
          <a:xfrm>
            <a:off x="533400" y="1633550"/>
            <a:ext cx="6117900" cy="282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92100" lvl="0" marL="45720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hasA</a:t>
            </a:r>
            <a:r>
              <a:rPr lang="it" sz="1000">
                <a:solidFill>
                  <a:srgbClr val="7F7F7F"/>
                </a:solidFill>
              </a:rPr>
              <a:t> (Race</a:t>
            </a:r>
            <a:r>
              <a:rPr lang="it" sz="1000"/>
              <a:t>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/>
              <a:t> </a:t>
            </a:r>
            <a:r>
              <a:rPr lang="it" sz="1000">
                <a:solidFill>
                  <a:srgbClr val="7F7F7F"/>
                </a:solidFill>
              </a:rPr>
              <a:t>Qualifying </a:t>
            </a:r>
            <a:r>
              <a:rPr lang="it" sz="1000">
                <a:solidFill>
                  <a:srgbClr val="00FFFF"/>
                </a:solidFill>
              </a:rPr>
              <a:t>or</a:t>
            </a:r>
            <a:r>
              <a:rPr lang="it" sz="1000"/>
              <a:t> </a:t>
            </a:r>
            <a:r>
              <a:rPr lang="it" sz="1000">
                <a:solidFill>
                  <a:srgbClr val="7F7F7F"/>
                </a:solidFill>
              </a:rPr>
              <a:t>Sprint)</a:t>
            </a:r>
            <a:endParaRPr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hasCircuit</a:t>
            </a:r>
            <a:r>
              <a:rPr lang="it" sz="1000">
                <a:solidFill>
                  <a:srgbClr val="7F7F7F"/>
                </a:solidFill>
              </a:rPr>
              <a:t> (Race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Circuit)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hasConstructor</a:t>
            </a:r>
            <a:r>
              <a:rPr lang="it" sz="1000">
                <a:solidFill>
                  <a:srgbClr val="7F7F7F"/>
                </a:solidFill>
              </a:rPr>
              <a:t> (ConstructorStanding </a:t>
            </a:r>
            <a:r>
              <a:rPr lang="it" sz="1000">
                <a:solidFill>
                  <a:srgbClr val="00FFFF"/>
                </a:solidFill>
              </a:rPr>
              <a:t>or</a:t>
            </a:r>
            <a:r>
              <a:rPr lang="it" sz="1000">
                <a:solidFill>
                  <a:srgbClr val="7F7F7F"/>
                </a:solidFill>
              </a:rPr>
              <a:t> Partecipation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Constructor)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hasCountry</a:t>
            </a:r>
            <a:r>
              <a:rPr lang="it" sz="1000">
                <a:solidFill>
                  <a:srgbClr val="7F7F7F"/>
                </a:solidFill>
              </a:rPr>
              <a:t> (Location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Country)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hasDriver</a:t>
            </a:r>
            <a:r>
              <a:rPr lang="it" sz="1000">
                <a:solidFill>
                  <a:srgbClr val="7F7F7F"/>
                </a:solidFill>
              </a:rPr>
              <a:t> (DriverStanding </a:t>
            </a:r>
            <a:r>
              <a:rPr lang="it" sz="1000">
                <a:solidFill>
                  <a:srgbClr val="00FFFF"/>
                </a:solidFill>
              </a:rPr>
              <a:t>or</a:t>
            </a:r>
            <a:r>
              <a:rPr lang="it" sz="1000">
                <a:solidFill>
                  <a:srgbClr val="7F7F7F"/>
                </a:solidFill>
              </a:rPr>
              <a:t> Partecipation </a:t>
            </a:r>
            <a:r>
              <a:rPr lang="it" sz="1000">
                <a:solidFill>
                  <a:srgbClr val="00FFFF"/>
                </a:solidFill>
              </a:rPr>
              <a:t>or</a:t>
            </a:r>
            <a:r>
              <a:rPr lang="it" sz="1000">
                <a:solidFill>
                  <a:srgbClr val="7F7F7F"/>
                </a:solidFill>
              </a:rPr>
              <a:t> Rating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Driver)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hasFastestLap</a:t>
            </a:r>
            <a:r>
              <a:rPr lang="it" sz="1000">
                <a:solidFill>
                  <a:srgbClr val="7F7F7F"/>
                </a:solidFill>
              </a:rPr>
              <a:t> (RacePartecipation </a:t>
            </a:r>
            <a:r>
              <a:rPr lang="it" sz="1000">
                <a:solidFill>
                  <a:srgbClr val="00FFFF"/>
                </a:solidFill>
              </a:rPr>
              <a:t>or</a:t>
            </a:r>
            <a:r>
              <a:rPr lang="it" sz="1000">
                <a:solidFill>
                  <a:srgbClr val="7F7F7F"/>
                </a:solidFill>
              </a:rPr>
              <a:t> SprintPartecipation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Lap)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hasLap</a:t>
            </a:r>
            <a:r>
              <a:rPr lang="it" sz="1000">
                <a:solidFill>
                  <a:srgbClr val="7F7F7F"/>
                </a:solidFill>
              </a:rPr>
              <a:t> (RacePartecipation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Lap)</a:t>
            </a:r>
            <a:endParaRPr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hasLocation</a:t>
            </a:r>
            <a:r>
              <a:rPr lang="it" sz="1000">
                <a:solidFill>
                  <a:srgbClr val="7F7F7F"/>
                </a:solidFill>
              </a:rPr>
              <a:t> (Circuit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Location)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hasNation</a:t>
            </a:r>
            <a:r>
              <a:rPr lang="it" sz="1000">
                <a:solidFill>
                  <a:srgbClr val="7F7F7F"/>
                </a:solidFill>
              </a:rPr>
              <a:t> (Constructor </a:t>
            </a:r>
            <a:r>
              <a:rPr lang="it" sz="1000">
                <a:solidFill>
                  <a:srgbClr val="00FFFF"/>
                </a:solidFill>
              </a:rPr>
              <a:t>or</a:t>
            </a:r>
            <a:r>
              <a:rPr lang="it" sz="1000">
                <a:solidFill>
                  <a:srgbClr val="7F7F7F"/>
                </a:solidFill>
              </a:rPr>
              <a:t> Driver </a:t>
            </a:r>
            <a:r>
              <a:rPr lang="it" sz="1000">
                <a:solidFill>
                  <a:srgbClr val="00FF00"/>
                </a:solidFill>
              </a:rPr>
              <a:t>↦ </a:t>
            </a:r>
            <a:r>
              <a:rPr lang="it" sz="1000">
                <a:solidFill>
                  <a:srgbClr val="7F7F7F"/>
                </a:solidFill>
              </a:rPr>
              <a:t>Country)</a:t>
            </a:r>
            <a:endParaRPr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hasPitStop</a:t>
            </a:r>
            <a:r>
              <a:rPr lang="it" sz="1000">
                <a:solidFill>
                  <a:srgbClr val="7F7F7F"/>
                </a:solidFill>
              </a:rPr>
              <a:t> (RacePartecipation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PitStop)</a:t>
            </a:r>
            <a:endParaRPr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hasPitStopLap</a:t>
            </a:r>
            <a:r>
              <a:rPr lang="it" sz="1000">
                <a:solidFill>
                  <a:srgbClr val="7F7F7F"/>
                </a:solidFill>
              </a:rPr>
              <a:t> (PitStop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Lap)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hasRace</a:t>
            </a:r>
            <a:r>
              <a:rPr lang="it" sz="1000">
                <a:solidFill>
                  <a:srgbClr val="7F7F7F"/>
                </a:solidFill>
              </a:rPr>
              <a:t> (Standing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Race)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hasStatus</a:t>
            </a:r>
            <a:r>
              <a:rPr lang="it" sz="1000">
                <a:solidFill>
                  <a:srgbClr val="7F7F7F"/>
                </a:solidFill>
              </a:rPr>
              <a:t> (RacePartecipation </a:t>
            </a:r>
            <a:r>
              <a:rPr lang="it" sz="1000">
                <a:solidFill>
                  <a:srgbClr val="00FFFF"/>
                </a:solidFill>
              </a:rPr>
              <a:t>or</a:t>
            </a:r>
            <a:r>
              <a:rPr lang="it" sz="1000">
                <a:solidFill>
                  <a:srgbClr val="7F7F7F"/>
                </a:solidFill>
              </a:rPr>
              <a:t> SprintPartecipation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Status)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inSeason</a:t>
            </a:r>
            <a:r>
              <a:rPr lang="it" sz="1000">
                <a:solidFill>
                  <a:srgbClr val="7F7F7F"/>
                </a:solidFill>
              </a:rPr>
              <a:t> (Race </a:t>
            </a:r>
            <a:r>
              <a:rPr lang="it" sz="1000">
                <a:solidFill>
                  <a:srgbClr val="00FFFF"/>
                </a:solidFill>
              </a:rPr>
              <a:t>or</a:t>
            </a:r>
            <a:r>
              <a:rPr lang="it" sz="1000">
                <a:solidFill>
                  <a:srgbClr val="7F7F7F"/>
                </a:solidFill>
              </a:rPr>
              <a:t> Rating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Season)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partecipatedInQualif</a:t>
            </a:r>
            <a:r>
              <a:rPr lang="it" sz="1000">
                <a:solidFill>
                  <a:srgbClr val="7F7F7F"/>
                </a:solidFill>
              </a:rPr>
              <a:t> (QualifPartecipation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Qualifying)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partecipatedInRace</a:t>
            </a:r>
            <a:r>
              <a:rPr lang="it" sz="1000">
                <a:solidFill>
                  <a:srgbClr val="7F7F7F"/>
                </a:solidFill>
              </a:rPr>
              <a:t> (RacePartecipation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Race)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b="1" lang="it" sz="1000">
                <a:solidFill>
                  <a:srgbClr val="7F7F7F"/>
                </a:solidFill>
              </a:rPr>
              <a:t>partecipatedInSprint</a:t>
            </a:r>
            <a:r>
              <a:rPr lang="it" sz="1000">
                <a:solidFill>
                  <a:srgbClr val="7F7F7F"/>
                </a:solidFill>
              </a:rPr>
              <a:t> (SprintPartecipation </a:t>
            </a:r>
            <a:r>
              <a:rPr lang="it" sz="1000">
                <a:solidFill>
                  <a:srgbClr val="00FF00"/>
                </a:solidFill>
              </a:rPr>
              <a:t>↦</a:t>
            </a:r>
            <a:r>
              <a:rPr lang="it" sz="1000">
                <a:solidFill>
                  <a:srgbClr val="7F7F7F"/>
                </a:solidFill>
              </a:rPr>
              <a:t> Sprint) </a:t>
            </a:r>
            <a:r>
              <a:rPr b="1" i="1" lang="it" sz="1000">
                <a:solidFill>
                  <a:srgbClr val="7F7F7F"/>
                </a:solidFill>
              </a:rPr>
              <a:t>F</a:t>
            </a:r>
            <a:endParaRPr b="1" i="1" sz="1000">
              <a:solidFill>
                <a:srgbClr val="7F7F7F"/>
              </a:solidFill>
            </a:endParaRPr>
          </a:p>
        </p:txBody>
      </p:sp>
      <p:pic>
        <p:nvPicPr>
          <p:cNvPr id="237" name="Google Shape;2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8"/>
          <p:cNvPicPr preferRelativeResize="0"/>
          <p:nvPr/>
        </p:nvPicPr>
        <p:blipFill rotWithShape="1">
          <a:blip r:embed="rId5">
            <a:alphaModFix/>
          </a:blip>
          <a:srcRect b="0" l="1922" r="0" t="0"/>
          <a:stretch/>
        </p:blipFill>
        <p:spPr>
          <a:xfrm>
            <a:off x="5889350" y="1320275"/>
            <a:ext cx="1717199" cy="2781727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8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Object properties</a:t>
            </a:r>
            <a:endParaRPr/>
          </a:p>
        </p:txBody>
      </p:sp>
      <p:sp>
        <p:nvSpPr>
          <p:cNvPr id="241" name="Google Shape;241;p28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400" y="1693650"/>
            <a:ext cx="1434950" cy="3067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51550" y="1693650"/>
            <a:ext cx="1434950" cy="3170176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9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 properties</a:t>
            </a:r>
            <a:endParaRPr/>
          </a:p>
        </p:txBody>
      </p:sp>
      <p:sp>
        <p:nvSpPr>
          <p:cNvPr id="251" name="Google Shape;251;p29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0"/>
          <p:cNvSpPr/>
          <p:nvPr/>
        </p:nvSpPr>
        <p:spPr>
          <a:xfrm>
            <a:off x="6320400" y="2681375"/>
            <a:ext cx="2823600" cy="2412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7" name="Google Shape;25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6238" y="3062025"/>
            <a:ext cx="1126850" cy="145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6250" y="1549863"/>
            <a:ext cx="952500" cy="130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25825" y="1549863"/>
            <a:ext cx="1115425" cy="8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06525" y="2446350"/>
            <a:ext cx="838800" cy="50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92213" y="2446350"/>
            <a:ext cx="935124" cy="206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476663" y="3876950"/>
            <a:ext cx="811323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3400" y="3857400"/>
            <a:ext cx="1033475" cy="6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33400" y="1549875"/>
            <a:ext cx="1382750" cy="218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476675" y="1549875"/>
            <a:ext cx="1175458" cy="8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008900" y="1549875"/>
            <a:ext cx="1375018" cy="189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0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3476675" y="3031825"/>
            <a:ext cx="1000299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0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2008900" y="3571775"/>
            <a:ext cx="1205575" cy="9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0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5991238" y="757212"/>
            <a:ext cx="1000300" cy="61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0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7288675" y="737737"/>
            <a:ext cx="1156814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0"/>
          <p:cNvPicPr preferRelativeResize="0"/>
          <p:nvPr/>
        </p:nvPicPr>
        <p:blipFill rotWithShape="1">
          <a:blip r:embed="rId19">
            <a:alphaModFix/>
          </a:blip>
          <a:srcRect b="-4065" l="0" r="-2155" t="1910"/>
          <a:stretch/>
        </p:blipFill>
        <p:spPr>
          <a:xfrm>
            <a:off x="7317000" y="3481912"/>
            <a:ext cx="1284150" cy="99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0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7295050" y="1552875"/>
            <a:ext cx="1077225" cy="17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0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 properties</a:t>
            </a:r>
            <a:endParaRPr/>
          </a:p>
        </p:txBody>
      </p:sp>
      <p:sp>
        <p:nvSpPr>
          <p:cNvPr id="276" name="Google Shape;276;p30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1"/>
          <p:cNvSpPr txBox="1"/>
          <p:nvPr>
            <p:ph type="title"/>
          </p:nvPr>
        </p:nvSpPr>
        <p:spPr>
          <a:xfrm>
            <a:off x="533400" y="1071850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Serialization</a:t>
            </a:r>
            <a:endParaRPr/>
          </a:p>
        </p:txBody>
      </p:sp>
      <p:pic>
        <p:nvPicPr>
          <p:cNvPr id="282" name="Google Shape;2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2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Introduction</a:t>
            </a:r>
            <a:endParaRPr/>
          </a:p>
        </p:txBody>
      </p:sp>
      <p:pic>
        <p:nvPicPr>
          <p:cNvPr id="289" name="Google Shape;2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2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2" name="Google Shape;292;p32"/>
          <p:cNvSpPr txBox="1"/>
          <p:nvPr/>
        </p:nvSpPr>
        <p:spPr>
          <a:xfrm>
            <a:off x="533400" y="1520325"/>
            <a:ext cx="5428800" cy="30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Turtle files produced by the serialization process: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293" name="Google Shape;293;p32"/>
          <p:cNvGraphicFramePr/>
          <p:nvPr/>
        </p:nvGraphicFramePr>
        <p:xfrm>
          <a:off x="641200" y="1975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{398A5B6F-5D3D-48DB-8632-036C471A528A}</a:tableStyleId>
              </a:tblPr>
              <a:tblGrid>
                <a:gridCol w="2362475"/>
                <a:gridCol w="3871275"/>
              </a:tblGrid>
              <a:tr h="2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900">
                          <a:solidFill>
                            <a:schemeClr val="accent1"/>
                          </a:solidFill>
                        </a:rPr>
                        <a:t>Turtle files</a:t>
                      </a:r>
                      <a:endParaRPr b="1" sz="900">
                        <a:solidFill>
                          <a:schemeClr val="accent1"/>
                        </a:solidFill>
                      </a:endParaRPr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900">
                          <a:solidFill>
                            <a:schemeClr val="accent1"/>
                          </a:solidFill>
                        </a:rPr>
                        <a:t>csv files from which we extracted the data for the turtle files</a:t>
                      </a:r>
                      <a:endParaRPr b="1" sz="900">
                        <a:solidFill>
                          <a:schemeClr val="accent1"/>
                        </a:solidFill>
                      </a:endParaRPr>
                    </a:p>
                  </a:txBody>
                  <a:tcPr marT="36000" marB="36000" marR="36000" marL="144000"/>
                </a:tc>
              </a:tr>
              <a:tr h="2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circuits.ttl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circuits.csv, </a:t>
                      </a:r>
                      <a:r>
                        <a:rPr lang="it" sz="900"/>
                        <a:t>countries.csv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  <a:tr h="2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constructors.ttl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constructors.csv, nationalities.csv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  <a:tr h="2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drivers.ttl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drivers.csv, </a:t>
                      </a:r>
                      <a:r>
                        <a:rPr lang="it" sz="900">
                          <a:solidFill>
                            <a:schemeClr val="lt1"/>
                          </a:solidFill>
                        </a:rPr>
                        <a:t>nationalities.csv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  <a:tr h="233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laps1.ttl and laps2.ttl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lap_times.csv, results.csv, constructor_results.csv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  <a:tr h="2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qualifying.ttl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qualifying.csv, races.csv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  <a:tr h="2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race.ttl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races.csv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  <a:tr h="2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race_partecipation.ttl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900">
                          <a:solidFill>
                            <a:schemeClr val="lt1"/>
                          </a:solidFill>
                        </a:rPr>
                        <a:t>results.csv, constructor_results.csv, lap_times.csv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  <a:tr h="2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ratings.ttl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ratings.csv, drivers.csv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  <a:tr h="2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sprint.ttl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900">
                          <a:solidFill>
                            <a:schemeClr val="lt1"/>
                          </a:solidFill>
                        </a:rPr>
                        <a:t>sprint_results</a:t>
                      </a:r>
                      <a:r>
                        <a:rPr lang="it" sz="900">
                          <a:solidFill>
                            <a:schemeClr val="lt1"/>
                          </a:solidFill>
                        </a:rPr>
                        <a:t>.csv, races.csv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  <a:tr h="2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standings.ttl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driver_standings.csv, constructor_standings.csv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  <a:tr h="2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status_season.ttl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status.csv, seasons.csv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  <a:tr h="2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/>
                        <a:t>stops.ttl</a:t>
                      </a:r>
                      <a:endParaRPr sz="900"/>
                    </a:p>
                  </a:txBody>
                  <a:tcPr marT="36000" marB="36000" marR="36000" marL="14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900">
                          <a:solidFill>
                            <a:schemeClr val="lt1"/>
                          </a:solidFill>
                        </a:rPr>
                        <a:t>pit_stops.csv, </a:t>
                      </a:r>
                      <a:r>
                        <a:rPr lang="it" sz="900">
                          <a:solidFill>
                            <a:schemeClr val="lt1"/>
                          </a:solidFill>
                        </a:rPr>
                        <a:t>results.csv, constructor_results.csv, lap_times.csv</a:t>
                      </a:r>
                      <a:endParaRPr sz="900"/>
                    </a:p>
                  </a:txBody>
                  <a:tcPr marT="36000" marB="36000" marR="36000" marL="144000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3"/>
          <p:cNvSpPr/>
          <p:nvPr/>
        </p:nvSpPr>
        <p:spPr>
          <a:xfrm>
            <a:off x="6461475" y="2856500"/>
            <a:ext cx="2682600" cy="212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9" name="Google Shape;299;p33"/>
          <p:cNvSpPr/>
          <p:nvPr/>
        </p:nvSpPr>
        <p:spPr>
          <a:xfrm>
            <a:off x="0" y="3215875"/>
            <a:ext cx="2926500" cy="278700"/>
          </a:xfrm>
          <a:prstGeom prst="snip1Rect">
            <a:avLst>
              <a:gd fmla="val 50000" name="adj"/>
            </a:avLst>
          </a:prstGeom>
          <a:solidFill>
            <a:srgbClr val="BFBFB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0" name="Google Shape;300;p33"/>
          <p:cNvSpPr/>
          <p:nvPr/>
        </p:nvSpPr>
        <p:spPr>
          <a:xfrm>
            <a:off x="0" y="1760775"/>
            <a:ext cx="2926500" cy="278700"/>
          </a:xfrm>
          <a:prstGeom prst="snip1Rect">
            <a:avLst>
              <a:gd fmla="val 50000" name="adj"/>
            </a:avLst>
          </a:prstGeom>
          <a:solidFill>
            <a:srgbClr val="BFBFB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1" name="Google Shape;301;p33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Matching columns</a:t>
            </a:r>
            <a:endParaRPr/>
          </a:p>
        </p:txBody>
      </p:sp>
      <p:pic>
        <p:nvPicPr>
          <p:cNvPr id="302" name="Google Shape;3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5" name="Google Shape;305;p33"/>
          <p:cNvSpPr txBox="1"/>
          <p:nvPr/>
        </p:nvSpPr>
        <p:spPr>
          <a:xfrm>
            <a:off x="695325" y="1650075"/>
            <a:ext cx="5863500" cy="23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entury Gothic"/>
              <a:buAutoNum type="arabicPeriod"/>
            </a:pPr>
            <a:r>
              <a:rPr lang="it" sz="2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Left Join</a:t>
            </a:r>
            <a:endParaRPr sz="2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joined </a:t>
            </a:r>
            <a:r>
              <a:rPr i="1"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results.csv</a:t>
            </a:r>
            <a:r>
              <a:rPr lang="it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and </a:t>
            </a:r>
            <a:r>
              <a:rPr i="1"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constructor_results.csv</a:t>
            </a:r>
            <a:r>
              <a:rPr lang="it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 a single Pandas data frame. Then, all the results concerning the constructor team were matched with the driver results before managing the data frame.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entury Gothic"/>
              <a:buAutoNum type="arabicPeriod"/>
            </a:pPr>
            <a:r>
              <a:rPr lang="it" sz="2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Search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each current row evaluated, we searched for a matching row in the second table in order to match some constraints, such as some keys.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BFBFB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6" name="Google Shape;306;p33"/>
          <p:cNvSpPr/>
          <p:nvPr/>
        </p:nvSpPr>
        <p:spPr>
          <a:xfrm>
            <a:off x="6393400" y="1821875"/>
            <a:ext cx="1080000" cy="2787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entury Gothic"/>
                <a:ea typeface="Century Gothic"/>
                <a:cs typeface="Century Gothic"/>
                <a:sym typeface="Century Gothic"/>
              </a:rPr>
              <a:t>result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7" name="Google Shape;307;p33"/>
          <p:cNvSpPr/>
          <p:nvPr/>
        </p:nvSpPr>
        <p:spPr>
          <a:xfrm>
            <a:off x="7859200" y="1821875"/>
            <a:ext cx="1080000" cy="2787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latin typeface="Century Gothic"/>
                <a:ea typeface="Century Gothic"/>
                <a:cs typeface="Century Gothic"/>
                <a:sym typeface="Century Gothic"/>
              </a:rPr>
              <a:t>constructor_</a:t>
            </a:r>
            <a:r>
              <a:rPr lang="it" sz="700">
                <a:latin typeface="Century Gothic"/>
                <a:ea typeface="Century Gothic"/>
                <a:cs typeface="Century Gothic"/>
                <a:sym typeface="Century Gothic"/>
              </a:rPr>
              <a:t>result</a:t>
            </a:r>
            <a:endParaRPr sz="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8" name="Google Shape;30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1725" y="1860425"/>
            <a:ext cx="201600" cy="20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12000" y="1860425"/>
            <a:ext cx="201600" cy="2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3"/>
          <p:cNvSpPr/>
          <p:nvPr/>
        </p:nvSpPr>
        <p:spPr>
          <a:xfrm rot="10800000">
            <a:off x="7473375" y="1860425"/>
            <a:ext cx="389100" cy="642000"/>
          </a:xfrm>
          <a:prstGeom prst="leftRightUpArrow">
            <a:avLst>
              <a:gd fmla="val 25000" name="adj1"/>
              <a:gd fmla="val 25000" name="adj2"/>
              <a:gd fmla="val 25000" name="adj3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1" name="Google Shape;311;p33"/>
          <p:cNvSpPr/>
          <p:nvPr/>
        </p:nvSpPr>
        <p:spPr>
          <a:xfrm>
            <a:off x="7127925" y="2502425"/>
            <a:ext cx="1080000" cy="2787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entury Gothic"/>
                <a:ea typeface="Century Gothic"/>
                <a:cs typeface="Century Gothic"/>
                <a:sym typeface="Century Gothic"/>
              </a:rPr>
              <a:t>join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2" name="Google Shape;312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40875" y="2540975"/>
            <a:ext cx="201600" cy="2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3"/>
          <p:cNvSpPr txBox="1"/>
          <p:nvPr/>
        </p:nvSpPr>
        <p:spPr>
          <a:xfrm>
            <a:off x="7678613" y="2062025"/>
            <a:ext cx="66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left join</a:t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4" name="Google Shape;314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90725" y="3493950"/>
            <a:ext cx="538925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73800" y="3493950"/>
            <a:ext cx="538925" cy="538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6" name="Google Shape;316;p33"/>
          <p:cNvCxnSpPr>
            <a:stCxn id="314" idx="3"/>
          </p:cNvCxnSpPr>
          <p:nvPr/>
        </p:nvCxnSpPr>
        <p:spPr>
          <a:xfrm>
            <a:off x="7329650" y="3763412"/>
            <a:ext cx="643200" cy="156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7" name="Google Shape;317;p33"/>
          <p:cNvSpPr txBox="1"/>
          <p:nvPr/>
        </p:nvSpPr>
        <p:spPr>
          <a:xfrm>
            <a:off x="6609138" y="3262075"/>
            <a:ext cx="902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qualifying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8" name="Google Shape;318;p33"/>
          <p:cNvSpPr txBox="1"/>
          <p:nvPr/>
        </p:nvSpPr>
        <p:spPr>
          <a:xfrm>
            <a:off x="7792213" y="3262075"/>
            <a:ext cx="902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races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9" name="Google Shape;319;p33"/>
          <p:cNvSpPr txBox="1"/>
          <p:nvPr/>
        </p:nvSpPr>
        <p:spPr>
          <a:xfrm rot="934670">
            <a:off x="7350612" y="3555622"/>
            <a:ext cx="668039" cy="3385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search</a:t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/>
          <p:cNvSpPr/>
          <p:nvPr/>
        </p:nvSpPr>
        <p:spPr>
          <a:xfrm>
            <a:off x="6202025" y="2752725"/>
            <a:ext cx="2942100" cy="2296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5" name="Google Shape;325;p34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Nationality to country mapping</a:t>
            </a:r>
            <a:endParaRPr/>
          </a:p>
        </p:txBody>
      </p:sp>
      <p:pic>
        <p:nvPicPr>
          <p:cNvPr id="326" name="Google Shape;32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4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" name="Google Shape;329;p34"/>
          <p:cNvSpPr txBox="1"/>
          <p:nvPr/>
        </p:nvSpPr>
        <p:spPr>
          <a:xfrm>
            <a:off x="695325" y="1650075"/>
            <a:ext cx="5175900" cy="29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used this </a:t>
            </a:r>
            <a:r>
              <a:rPr lang="it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approach</a:t>
            </a:r>
            <a:r>
              <a:rPr lang="it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 </a:t>
            </a:r>
            <a:r>
              <a:rPr i="1" lang="it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drivers.ttl</a:t>
            </a:r>
            <a:r>
              <a:rPr lang="it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and </a:t>
            </a:r>
            <a:r>
              <a:rPr i="1" lang="it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constructors.ttl</a:t>
            </a:r>
            <a:r>
              <a:rPr lang="it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to </a:t>
            </a:r>
            <a:r>
              <a:rPr lang="it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maintain</a:t>
            </a:r>
            <a:r>
              <a:rPr lang="it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 single class country taken by an external source.</a:t>
            </a:r>
            <a:endParaRPr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this way, we avoided creating an additional nationality class and it was not necessary to link each individual in the nationality class to the country class via an object property. </a:t>
            </a:r>
            <a:endParaRPr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mapping was done directly in the serialization step.</a:t>
            </a:r>
            <a:endParaRPr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BFBFB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330" name="Google Shape;330;p34"/>
          <p:cNvGraphicFramePr/>
          <p:nvPr/>
        </p:nvGraphicFramePr>
        <p:xfrm>
          <a:off x="5966000" y="18093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{398A5B6F-5D3D-48DB-8632-036C471A528A}</a:tableStyleId>
              </a:tblPr>
              <a:tblGrid>
                <a:gridCol w="503450"/>
                <a:gridCol w="594225"/>
                <a:gridCol w="594225"/>
                <a:gridCol w="633150"/>
                <a:gridCol w="555300"/>
              </a:tblGrid>
              <a:tr h="235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num_code</a:t>
                      </a:r>
                      <a:endParaRPr b="1"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alpha_2_code</a:t>
                      </a:r>
                      <a:endParaRPr b="1"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alpha_3_code</a:t>
                      </a:r>
                      <a:endParaRPr b="1"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en_short_name</a:t>
                      </a:r>
                      <a:endParaRPr b="1"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nationality</a:t>
                      </a:r>
                      <a:endParaRPr b="1"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4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Afghanistan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Afghan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248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AX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Åland Islands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Åland Island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Albania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Albanian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12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DZ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DZA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Algeria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Algerian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5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16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AS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ASM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American Samoa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American Samoan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91425" marL="91425" anchor="ctr">
                    <a:lnL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Andorra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Andorran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24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AO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AGO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Angola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Angolan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660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AI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Anguilla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Anguillan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AQ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Antarctica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Antarctic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1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Antigua and Barbuda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Antiguan or Barbudan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91425" marL="91425" anchor="ctr">
                    <a:lnL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32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Argentina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Argentine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31" name="Google Shape;33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5113" y="3932950"/>
            <a:ext cx="302125" cy="30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5"/>
          <p:cNvSpPr/>
          <p:nvPr/>
        </p:nvSpPr>
        <p:spPr>
          <a:xfrm>
            <a:off x="6474450" y="2822675"/>
            <a:ext cx="2669700" cy="221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" name="Google Shape;337;p35"/>
          <p:cNvSpPr/>
          <p:nvPr/>
        </p:nvSpPr>
        <p:spPr>
          <a:xfrm>
            <a:off x="0" y="3687075"/>
            <a:ext cx="3328800" cy="278700"/>
          </a:xfrm>
          <a:prstGeom prst="snip1Rect">
            <a:avLst>
              <a:gd fmla="val 50000" name="adj"/>
            </a:avLst>
          </a:prstGeom>
          <a:solidFill>
            <a:srgbClr val="BFBFB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" name="Google Shape;338;p35"/>
          <p:cNvSpPr/>
          <p:nvPr/>
        </p:nvSpPr>
        <p:spPr>
          <a:xfrm>
            <a:off x="0" y="2804975"/>
            <a:ext cx="3328800" cy="278700"/>
          </a:xfrm>
          <a:prstGeom prst="snip1Rect">
            <a:avLst>
              <a:gd fmla="val 50000" name="adj"/>
            </a:avLst>
          </a:prstGeom>
          <a:solidFill>
            <a:srgbClr val="BFBFB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" name="Google Shape;339;p35"/>
          <p:cNvSpPr/>
          <p:nvPr/>
        </p:nvSpPr>
        <p:spPr>
          <a:xfrm>
            <a:off x="0" y="1922875"/>
            <a:ext cx="3328800" cy="278700"/>
          </a:xfrm>
          <a:prstGeom prst="snip1Rect">
            <a:avLst>
              <a:gd fmla="val 50000" name="adj"/>
            </a:avLst>
          </a:prstGeom>
          <a:solidFill>
            <a:srgbClr val="BFBFB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0" name="Google Shape;340;p35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Time format</a:t>
            </a:r>
            <a:endParaRPr/>
          </a:p>
        </p:txBody>
      </p:sp>
      <p:pic>
        <p:nvPicPr>
          <p:cNvPr id="341" name="Google Shape;3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5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4" name="Google Shape;344;p35"/>
          <p:cNvSpPr txBox="1"/>
          <p:nvPr/>
        </p:nvSpPr>
        <p:spPr>
          <a:xfrm>
            <a:off x="714775" y="1608375"/>
            <a:ext cx="5601000" cy="27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used 3 functions to manage time: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" sz="18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time_formatter</a:t>
            </a:r>
            <a:endParaRPr sz="18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Century Gothic"/>
                <a:ea typeface="Century Gothic"/>
                <a:cs typeface="Century Gothic"/>
                <a:sym typeface="Century Gothic"/>
              </a:rPr>
              <a:t>Function that transforms a time value to the </a:t>
            </a:r>
            <a:r>
              <a:rPr lang="it"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standard </a:t>
            </a:r>
            <a:r>
              <a:rPr lang="it" sz="130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it"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%H:%M:%S.%f </a:t>
            </a:r>
            <a:r>
              <a:rPr lang="it" sz="1300">
                <a:latin typeface="Century Gothic"/>
                <a:ea typeface="Century Gothic"/>
                <a:cs typeface="Century Gothic"/>
                <a:sym typeface="Century Gothic"/>
              </a:rPr>
              <a:t>format, adds the zeros and the missing colon to the beginning and end of the string.</a:t>
            </a:r>
            <a:endParaRPr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" sz="18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gap_formatter</a:t>
            </a:r>
            <a:endParaRPr sz="18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Century Gothic"/>
                <a:ea typeface="Century Gothic"/>
                <a:cs typeface="Century Gothic"/>
                <a:sym typeface="Century Gothic"/>
              </a:rPr>
              <a:t>Function that transforms a gap time value to the standard %H:%M:%S.%f format, adds the zeros and the missing colon to the beginning and end of the string.</a:t>
            </a:r>
            <a:endParaRPr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" sz="18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time_converter</a:t>
            </a:r>
            <a:endParaRPr sz="18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Century Gothic"/>
                <a:ea typeface="Century Gothic"/>
                <a:cs typeface="Century Gothic"/>
                <a:sym typeface="Century Gothic"/>
              </a:rPr>
              <a:t>Function that calculates a driver's actual arrival time using the winner's arrival time and the time distance from it.</a:t>
            </a:r>
            <a:endParaRPr sz="17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5" name="Google Shape;345;p35"/>
          <p:cNvSpPr/>
          <p:nvPr/>
        </p:nvSpPr>
        <p:spPr>
          <a:xfrm>
            <a:off x="6690075" y="1922875"/>
            <a:ext cx="936000" cy="2433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17:02.3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6" name="Google Shape;346;p35"/>
          <p:cNvSpPr/>
          <p:nvPr/>
        </p:nvSpPr>
        <p:spPr>
          <a:xfrm>
            <a:off x="8018125" y="1922875"/>
            <a:ext cx="936000" cy="2433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00:1</a:t>
            </a: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7:02.300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47" name="Google Shape;347;p35"/>
          <p:cNvCxnSpPr>
            <a:stCxn id="345" idx="3"/>
            <a:endCxn id="346" idx="1"/>
          </p:cNvCxnSpPr>
          <p:nvPr/>
        </p:nvCxnSpPr>
        <p:spPr>
          <a:xfrm>
            <a:off x="7626075" y="2044525"/>
            <a:ext cx="392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8" name="Google Shape;348;p35"/>
          <p:cNvSpPr/>
          <p:nvPr/>
        </p:nvSpPr>
        <p:spPr>
          <a:xfrm>
            <a:off x="6707838" y="2822675"/>
            <a:ext cx="936000" cy="2433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</a:t>
            </a: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9" name="Google Shape;349;p35"/>
          <p:cNvSpPr/>
          <p:nvPr/>
        </p:nvSpPr>
        <p:spPr>
          <a:xfrm>
            <a:off x="8035888" y="2822675"/>
            <a:ext cx="936000" cy="2433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00:07:02.345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0" name="Google Shape;350;p35"/>
          <p:cNvCxnSpPr>
            <a:stCxn id="348" idx="3"/>
            <a:endCxn id="349" idx="1"/>
          </p:cNvCxnSpPr>
          <p:nvPr/>
        </p:nvCxnSpPr>
        <p:spPr>
          <a:xfrm>
            <a:off x="7643838" y="2944325"/>
            <a:ext cx="392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1" name="Google Shape;351;p35"/>
          <p:cNvSpPr/>
          <p:nvPr/>
        </p:nvSpPr>
        <p:spPr>
          <a:xfrm>
            <a:off x="6690100" y="2240650"/>
            <a:ext cx="936000" cy="2433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1:4</a:t>
            </a: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2" name="Google Shape;352;p35"/>
          <p:cNvSpPr/>
          <p:nvPr/>
        </p:nvSpPr>
        <p:spPr>
          <a:xfrm>
            <a:off x="8018150" y="2240650"/>
            <a:ext cx="936000" cy="2433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01:47:02.345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3" name="Google Shape;353;p35"/>
          <p:cNvCxnSpPr>
            <a:stCxn id="351" idx="3"/>
            <a:endCxn id="352" idx="1"/>
          </p:cNvCxnSpPr>
          <p:nvPr/>
        </p:nvCxnSpPr>
        <p:spPr>
          <a:xfrm>
            <a:off x="7626100" y="2362300"/>
            <a:ext cx="392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4" name="Google Shape;354;p35"/>
          <p:cNvSpPr/>
          <p:nvPr/>
        </p:nvSpPr>
        <p:spPr>
          <a:xfrm>
            <a:off x="6707863" y="3176150"/>
            <a:ext cx="936000" cy="2433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+145</a:t>
            </a: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.31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5" name="Google Shape;355;p35"/>
          <p:cNvSpPr/>
          <p:nvPr/>
        </p:nvSpPr>
        <p:spPr>
          <a:xfrm>
            <a:off x="8035913" y="3176150"/>
            <a:ext cx="936000" cy="2433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00:02:25.310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6" name="Google Shape;356;p35"/>
          <p:cNvCxnSpPr>
            <a:stCxn id="354" idx="3"/>
            <a:endCxn id="355" idx="1"/>
          </p:cNvCxnSpPr>
          <p:nvPr/>
        </p:nvCxnSpPr>
        <p:spPr>
          <a:xfrm>
            <a:off x="7643863" y="3297800"/>
            <a:ext cx="392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7" name="Google Shape;357;p35"/>
          <p:cNvSpPr txBox="1"/>
          <p:nvPr/>
        </p:nvSpPr>
        <p:spPr>
          <a:xfrm>
            <a:off x="6476275" y="3736925"/>
            <a:ext cx="12354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Driver gap time: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8" name="Google Shape;358;p35"/>
          <p:cNvSpPr/>
          <p:nvPr/>
        </p:nvSpPr>
        <p:spPr>
          <a:xfrm>
            <a:off x="8035913" y="3754625"/>
            <a:ext cx="936000" cy="2433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+122.345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9" name="Google Shape;359;p35"/>
          <p:cNvSpPr txBox="1"/>
          <p:nvPr/>
        </p:nvSpPr>
        <p:spPr>
          <a:xfrm>
            <a:off x="6478725" y="4158825"/>
            <a:ext cx="13587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Winner arrival time:</a:t>
            </a:r>
            <a:r>
              <a:rPr lang="it" sz="1000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000">
              <a:solidFill>
                <a:srgbClr val="BFBFB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p35"/>
          <p:cNvSpPr/>
          <p:nvPr/>
        </p:nvSpPr>
        <p:spPr>
          <a:xfrm>
            <a:off x="8035913" y="4191525"/>
            <a:ext cx="936000" cy="2433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1:00</a:t>
            </a: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:00.000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1" name="Google Shape;361;p35"/>
          <p:cNvSpPr txBox="1"/>
          <p:nvPr/>
        </p:nvSpPr>
        <p:spPr>
          <a:xfrm>
            <a:off x="6478725" y="4628425"/>
            <a:ext cx="12840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Driver arrival time: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2" name="Google Shape;362;p35"/>
          <p:cNvSpPr/>
          <p:nvPr/>
        </p:nvSpPr>
        <p:spPr>
          <a:xfrm>
            <a:off x="8035888" y="4628425"/>
            <a:ext cx="936000" cy="2433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</a:t>
            </a: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1:02:02.345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3" name="Google Shape;363;p35"/>
          <p:cNvSpPr txBox="1"/>
          <p:nvPr/>
        </p:nvSpPr>
        <p:spPr>
          <a:xfrm>
            <a:off x="7649363" y="1875925"/>
            <a:ext cx="3048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4" name="Google Shape;364;p35"/>
          <p:cNvSpPr txBox="1"/>
          <p:nvPr/>
        </p:nvSpPr>
        <p:spPr>
          <a:xfrm>
            <a:off x="7649350" y="2166175"/>
            <a:ext cx="3048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35"/>
          <p:cNvSpPr txBox="1"/>
          <p:nvPr/>
        </p:nvSpPr>
        <p:spPr>
          <a:xfrm>
            <a:off x="7649352" y="2732000"/>
            <a:ext cx="3687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</a:t>
            </a: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35"/>
          <p:cNvSpPr txBox="1"/>
          <p:nvPr/>
        </p:nvSpPr>
        <p:spPr>
          <a:xfrm>
            <a:off x="7655577" y="3097588"/>
            <a:ext cx="3687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6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Qualifying and Sprint classes</a:t>
            </a:r>
            <a:endParaRPr/>
          </a:p>
        </p:txBody>
      </p:sp>
      <p:pic>
        <p:nvPicPr>
          <p:cNvPr id="372" name="Google Shape;37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36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5" name="Google Shape;375;p36"/>
          <p:cNvSpPr txBox="1"/>
          <p:nvPr/>
        </p:nvSpPr>
        <p:spPr>
          <a:xfrm>
            <a:off x="714775" y="1760775"/>
            <a:ext cx="6116400" cy="27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the source dataset, we have two csv files concerning the races: 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Char char="●"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one for the generic race (races.csv) and 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Char char="●"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one for each driver's participation in the race (results.csv).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qualifying and sprints this does not happen and we only have files representing the participations (qualifying.csv, sprint_results.csv).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make the database more consistent, we decided to </a:t>
            </a:r>
            <a:r>
              <a:rPr b="1" lang="it" sz="1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 two classes,</a:t>
            </a:r>
            <a:r>
              <a:rPr lang="it" sz="1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Sprint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and</a:t>
            </a:r>
            <a:r>
              <a:rPr lang="it" sz="1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Qualifying,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to represent the generic sprints and qualifications, not related to the driver.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do this, we added the generic qualification with URI "</a:t>
            </a:r>
            <a:r>
              <a:rPr i="1"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qualifying+raceId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" when evaluating qualification participations. In this way, since the raceId is unique for all participations of a specific race, the individual of the generic qualification is added only once.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addition, we took the columns </a:t>
            </a:r>
            <a:r>
              <a:rPr i="1" lang="it" sz="1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quali_date</a:t>
            </a:r>
            <a:r>
              <a:rPr lang="it" sz="1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and </a:t>
            </a:r>
            <a:r>
              <a:rPr i="1" lang="it" sz="1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quali_time</a:t>
            </a:r>
            <a:r>
              <a:rPr lang="it" sz="1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from </a:t>
            </a:r>
            <a:r>
              <a:rPr i="1" lang="it" sz="1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races.csv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and added them directly to the generic qualification, making the model consistent.</a:t>
            </a:r>
            <a:endParaRPr sz="15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76" name="Google Shape;37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9100" y="1273875"/>
            <a:ext cx="2956150" cy="149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Race and sprint laps</a:t>
            </a:r>
            <a:endParaRPr/>
          </a:p>
        </p:txBody>
      </p:sp>
      <p:pic>
        <p:nvPicPr>
          <p:cNvPr id="382" name="Google Shape;38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3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5" name="Google Shape;385;p37"/>
          <p:cNvSpPr txBox="1"/>
          <p:nvPr/>
        </p:nvSpPr>
        <p:spPr>
          <a:xfrm>
            <a:off x="714775" y="1760775"/>
            <a:ext cx="6116400" cy="23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the source dataset, we have the </a:t>
            </a:r>
            <a:r>
              <a:rPr i="1"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lap_times.csv</a:t>
            </a:r>
            <a:r>
              <a:rPr lang="it"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file that contains all the laps of each driver in each race, with their positions and times.</a:t>
            </a:r>
            <a:endParaRPr sz="13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the case of the sprints, we do not have all the laps of each driver, but we have only the fastest lap performed by a driver, with the corresponding time.</a:t>
            </a:r>
            <a:endParaRPr sz="13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Consequently, we decided to </a:t>
            </a:r>
            <a:r>
              <a:rPr b="1"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create a subclass of Lap</a:t>
            </a:r>
            <a:r>
              <a:rPr lang="it"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called </a:t>
            </a: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SprintLap </a:t>
            </a:r>
            <a:r>
              <a:rPr lang="it"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include the fastest laps related to sprints, with related time.</a:t>
            </a:r>
            <a:endParaRPr sz="13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also chose to keep this information in </a:t>
            </a: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SprintParticipation </a:t>
            </a:r>
            <a:r>
              <a:rPr lang="it"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 that it would be faster to extract it in SPARQL.</a:t>
            </a:r>
            <a:endParaRPr sz="13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the case of qualifying, there is no information regarding drivers' laps.</a:t>
            </a:r>
            <a:endParaRPr sz="13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86" name="Google Shape;386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7750" y="1422387"/>
            <a:ext cx="2008024" cy="165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/>
          <p:nvPr/>
        </p:nvSpPr>
        <p:spPr>
          <a:xfrm>
            <a:off x="6552275" y="3686725"/>
            <a:ext cx="2591700" cy="1323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9" name="Google Shape;149;p20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Introduction</a:t>
            </a:r>
            <a:endParaRPr/>
          </a:p>
        </p:txBody>
      </p:sp>
      <p:sp>
        <p:nvSpPr>
          <p:cNvPr id="150" name="Google Shape;150;p20"/>
          <p:cNvSpPr txBox="1"/>
          <p:nvPr>
            <p:ph idx="1" type="body"/>
          </p:nvPr>
        </p:nvSpPr>
        <p:spPr>
          <a:xfrm>
            <a:off x="735900" y="1633225"/>
            <a:ext cx="6352500" cy="243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</a:rPr>
              <a:t>The aim of this project is to create a graph database representing the world of Formula 1.</a:t>
            </a:r>
            <a:endParaRPr sz="1300">
              <a:solidFill>
                <a:srgbClr val="1F2328"/>
              </a:solidFill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</a:rPr>
              <a:t>Formula 1 (a.k.a. F1 or Formula One) is the highest category of single-seat auto racing sanctioned by the Fédération Internationale de l'Automobile (FIA) and owned by the Formula One Group.</a:t>
            </a:r>
            <a:endParaRPr sz="1300">
              <a:solidFill>
                <a:srgbClr val="1F2328"/>
              </a:solidFill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</a:rPr>
              <a:t>The datasets used to create this database contain information regarding races, drivers, driver ratings, constructors, qualifying, circuits, lap times, pit stops, and championships from 1950 until the latest 2023 season.</a:t>
            </a:r>
            <a:endParaRPr sz="1300">
              <a:solidFill>
                <a:srgbClr val="1F2328"/>
              </a:solidFill>
            </a:endParaRPr>
          </a:p>
          <a:p>
            <a:pPr indent="0" lvl="0" marL="0" rtl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it" sz="1300">
                <a:solidFill>
                  <a:srgbClr val="1F2328"/>
                </a:solidFill>
              </a:rPr>
              <a:t>The project also consists of some SPARQL queries to show how the database works.</a:t>
            </a:r>
            <a:endParaRPr sz="1150">
              <a:solidFill>
                <a:srgbClr val="7F7F7F"/>
              </a:solidFill>
            </a:endParaRPr>
          </a:p>
        </p:txBody>
      </p:sp>
      <p:pic>
        <p:nvPicPr>
          <p:cNvPr id="151" name="Google Shape;1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18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0"/>
          <p:cNvPicPr preferRelativeResize="0"/>
          <p:nvPr/>
        </p:nvPicPr>
        <p:blipFill rotWithShape="1">
          <a:blip r:embed="rId5">
            <a:alphaModFix/>
          </a:blip>
          <a:srcRect b="0" l="40949" r="34720" t="0"/>
          <a:stretch/>
        </p:blipFill>
        <p:spPr>
          <a:xfrm>
            <a:off x="7475475" y="0"/>
            <a:ext cx="166852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64088" y="3832376"/>
            <a:ext cx="2093625" cy="117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8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Matching of drivers’ ratings</a:t>
            </a:r>
            <a:endParaRPr/>
          </a:p>
        </p:txBody>
      </p:sp>
      <p:pic>
        <p:nvPicPr>
          <p:cNvPr id="392" name="Google Shape;39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38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5" name="Google Shape;395;p38"/>
          <p:cNvSpPr txBox="1"/>
          <p:nvPr/>
        </p:nvSpPr>
        <p:spPr>
          <a:xfrm>
            <a:off x="714775" y="1760775"/>
            <a:ext cx="6116400" cy="24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ratings of the various drivers were extracted from a different dataset than the main dataset. 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Consequently, to associate the various ratings with the drivers in the Driver class, during the rating evaluation we do this: 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AutoNum type="arabicPeriod"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take the driver name (in full format), 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AutoNum type="arabicPeriod"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split it into two parts (at first whitespace), 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AutoNum type="arabicPeriod"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get the rows of the drivers dataframe with the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first part of the splitted full name (point 2)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it" sz="1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contained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the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forename value of the drivers.csv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 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AutoNum type="arabicPeriod"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If there exists at least one row in the retrieved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frame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(point 3) that in the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surname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field also </a:t>
            </a:r>
            <a:r>
              <a:rPr b="1" lang="it" sz="1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contains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second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 of the splitted full name (point 2)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AutoNum type="alphaLcPeriod"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get the row of the drivers dataframe with the splitted name values </a:t>
            </a:r>
            <a:r>
              <a:rPr b="1" lang="it" sz="1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contained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the forename and surname respectively, 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AutoNum type="alphaLcPeriod"/>
            </a:pP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get the 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matching</a:t>
            </a:r>
            <a:r>
              <a:rPr lang="it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driver URI and connect it with the rating.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9"/>
          <p:cNvSpPr txBox="1"/>
          <p:nvPr>
            <p:ph type="title"/>
          </p:nvPr>
        </p:nvSpPr>
        <p:spPr>
          <a:xfrm>
            <a:off x="533400" y="1071850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Queries</a:t>
            </a:r>
            <a:endParaRPr/>
          </a:p>
        </p:txBody>
      </p:sp>
      <p:pic>
        <p:nvPicPr>
          <p:cNvPr id="401" name="Google Shape;40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0"/>
          <p:cNvSpPr/>
          <p:nvPr/>
        </p:nvSpPr>
        <p:spPr>
          <a:xfrm rot="-5400000">
            <a:off x="6079550" y="2079000"/>
            <a:ext cx="2765400" cy="3363600"/>
          </a:xfrm>
          <a:prstGeom prst="round1Rect">
            <a:avLst>
              <a:gd fmla="val 10222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8" name="Google Shape;408;p40"/>
          <p:cNvSpPr txBox="1"/>
          <p:nvPr>
            <p:ph type="title"/>
          </p:nvPr>
        </p:nvSpPr>
        <p:spPr>
          <a:xfrm>
            <a:off x="533400" y="990625"/>
            <a:ext cx="74433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/>
              <a:t>The 5 most winning drivers in F1 history, ordered by number of grand prix wins</a:t>
            </a:r>
            <a:endParaRPr sz="2500"/>
          </a:p>
        </p:txBody>
      </p:sp>
      <p:pic>
        <p:nvPicPr>
          <p:cNvPr id="409" name="Google Shape;40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40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Query 8.1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2" name="Google Shape;412;p40"/>
          <p:cNvSpPr txBox="1"/>
          <p:nvPr/>
        </p:nvSpPr>
        <p:spPr>
          <a:xfrm>
            <a:off x="714775" y="1836975"/>
            <a:ext cx="4942500" cy="24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&lt;http://www.w3.org/2001/XMLSchema#&gt;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?numOfWins) WHERE { 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:hasCircuit ?circuit;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a :Race.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?racePart :partecipatedInRace ?race;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:hasPositionOrder "1"^^xsd:integer;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:hasDriver ?driver.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a :Driver;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?name).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 GROUP BY ?name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(?numOfWins)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5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3" name="Google Shape;413;p40"/>
          <p:cNvSpPr txBox="1"/>
          <p:nvPr/>
        </p:nvSpPr>
        <p:spPr>
          <a:xfrm>
            <a:off x="6847077" y="2442150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SPARQL RESULT: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4" name="Google Shape;414;p40"/>
          <p:cNvSpPr txBox="1"/>
          <p:nvPr/>
        </p:nvSpPr>
        <p:spPr>
          <a:xfrm>
            <a:off x="7035051" y="3618800"/>
            <a:ext cx="8544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WIKIPEDIA: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15" name="Google Shape;415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1788" y="2842550"/>
            <a:ext cx="2960901" cy="675250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16" name="Google Shape;416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79877" y="4019200"/>
            <a:ext cx="3164725" cy="738550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1"/>
          <p:cNvSpPr/>
          <p:nvPr/>
        </p:nvSpPr>
        <p:spPr>
          <a:xfrm rot="-5400000">
            <a:off x="5077100" y="1076700"/>
            <a:ext cx="3103200" cy="5030400"/>
          </a:xfrm>
          <a:prstGeom prst="round1Rect">
            <a:avLst>
              <a:gd fmla="val 10222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2" name="Google Shape;422;p41"/>
          <p:cNvSpPr txBox="1"/>
          <p:nvPr>
            <p:ph type="title"/>
          </p:nvPr>
        </p:nvSpPr>
        <p:spPr>
          <a:xfrm>
            <a:off x="533400" y="1010100"/>
            <a:ext cx="66912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/>
              <a:t>Data about fastest qualifying laps in F1 history (both q1, q2 and q3)</a:t>
            </a:r>
            <a:endParaRPr/>
          </a:p>
        </p:txBody>
      </p:sp>
      <p:pic>
        <p:nvPicPr>
          <p:cNvPr id="423" name="Google Shape;42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41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Query 11.3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6" name="Google Shape;426;p41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&lt;http://www.w3.org/2001/XMLSchema#&gt;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?driversName ?qTime ?circuitName ?raceName WHERE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:hasQ3Time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UNION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:hasQ2Time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UNION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:hasQ1Time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?qualPart :hasDriver ?driver;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:partecipatedInQualif ?quali;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a :QualifPartecipation.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?quali a :Qualifying.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a :Race;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:hasA ?quali;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:hasCircuit ?circ.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?circ a :Circuit;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:hasName ?circuitName.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a :Driver;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?driversName).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FILTER(?qTime != "00:00:00"^^xsd:time)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(?qTime)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100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7" name="Google Shape;427;p41"/>
          <p:cNvSpPr txBox="1"/>
          <p:nvPr/>
        </p:nvSpPr>
        <p:spPr>
          <a:xfrm>
            <a:off x="6032900" y="2100225"/>
            <a:ext cx="11916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SPARQL RESULT: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28" name="Google Shape;428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5701" y="2424675"/>
            <a:ext cx="4505999" cy="2569851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2"/>
          <p:cNvSpPr/>
          <p:nvPr/>
        </p:nvSpPr>
        <p:spPr>
          <a:xfrm rot="-5400000">
            <a:off x="5245250" y="1244850"/>
            <a:ext cx="2766900" cy="5030400"/>
          </a:xfrm>
          <a:prstGeom prst="round1Rect">
            <a:avLst>
              <a:gd fmla="val 10222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4" name="Google Shape;434;p42"/>
          <p:cNvSpPr txBox="1"/>
          <p:nvPr>
            <p:ph type="title"/>
          </p:nvPr>
        </p:nvSpPr>
        <p:spPr>
          <a:xfrm>
            <a:off x="533400" y="1010100"/>
            <a:ext cx="42156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/>
              <a:t>Data about 10 fastest pit stop in F1 history</a:t>
            </a:r>
            <a:endParaRPr sz="1300"/>
          </a:p>
        </p:txBody>
      </p:sp>
      <p:pic>
        <p:nvPicPr>
          <p:cNvPr id="435" name="Google Shape;43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42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Query 12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8" name="Google Shape;438;p42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i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http: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w3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org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2001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XMLSchema</a:t>
            </a:r>
            <a:r>
              <a:rPr i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?driversName ?pitDuration ?circuitName ?raceName ?raceDate WHERE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racePart :hasPitStop ?pit;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:hasDriver ?driver;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:partecipatedInRace ?race;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a :RacePartecipation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a :Race;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:hasDate ?raceDate;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:hasCircuit ?circ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circ a :Circuit;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:hasName ?circuitName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pit a :PitStop;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:hasDuration ?pitDuration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driver a :Driver;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?driversName)</a:t>
            </a:r>
            <a:r>
              <a:rPr b="1"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(?pitDuration)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10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9" name="Google Shape;439;p42"/>
          <p:cNvSpPr txBox="1"/>
          <p:nvPr/>
        </p:nvSpPr>
        <p:spPr>
          <a:xfrm>
            <a:off x="6032888" y="2459400"/>
            <a:ext cx="11916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SPARQL RESULT: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40" name="Google Shape;44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4550" y="2849575"/>
            <a:ext cx="4188300" cy="2041350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3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fmla="val 10222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6" name="Google Shape;446;p43"/>
          <p:cNvSpPr txBox="1"/>
          <p:nvPr>
            <p:ph type="title"/>
          </p:nvPr>
        </p:nvSpPr>
        <p:spPr>
          <a:xfrm>
            <a:off x="533400" y="990625"/>
            <a:ext cx="50007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2500"/>
              <a:t>Constructors with most wins in the constructors' championship</a:t>
            </a:r>
            <a:endParaRPr sz="2500"/>
          </a:p>
        </p:txBody>
      </p:sp>
      <p:pic>
        <p:nvPicPr>
          <p:cNvPr id="447" name="Google Shape;44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4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Query 14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0" name="Google Shape;450;p43"/>
          <p:cNvSpPr txBox="1"/>
          <p:nvPr/>
        </p:nvSpPr>
        <p:spPr>
          <a:xfrm>
            <a:off x="714775" y="1836975"/>
            <a:ext cx="4942500" cy="24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i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?totalWins) (GROUP_CONCAT(DISTINCT ?outerYear ; separator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",") AS ?years)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?race (AVG(?pos) AS ?finalPosition) ?outerYear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:hasConstructor ?cons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:hasRound ?outerRound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cons :hasName ?name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 ?race ?outerYear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ORDER BY (?outerYear)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(?totalWins)</a:t>
            </a:r>
            <a:endParaRPr sz="55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51" name="Google Shape;451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8350" y="3199825"/>
            <a:ext cx="3067801" cy="1816510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52" name="Google Shape;452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98675" y="1157400"/>
            <a:ext cx="3127152" cy="1777076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3" name="Google Shape;453;p43"/>
          <p:cNvSpPr txBox="1"/>
          <p:nvPr/>
        </p:nvSpPr>
        <p:spPr>
          <a:xfrm>
            <a:off x="6847102" y="858000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SPARQL RESULT: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4" name="Google Shape;454;p43"/>
          <p:cNvSpPr txBox="1"/>
          <p:nvPr/>
        </p:nvSpPr>
        <p:spPr>
          <a:xfrm>
            <a:off x="7053651" y="2900425"/>
            <a:ext cx="8544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WIKIPEDIA: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4"/>
          <p:cNvSpPr/>
          <p:nvPr/>
        </p:nvSpPr>
        <p:spPr>
          <a:xfrm>
            <a:off x="-50" y="4348475"/>
            <a:ext cx="9144000" cy="795000"/>
          </a:xfrm>
          <a:prstGeom prst="round2SameRect">
            <a:avLst>
              <a:gd fmla="val 37179" name="adj1"/>
              <a:gd fmla="val 0" name="adj2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0" name="Google Shape;460;p44"/>
          <p:cNvSpPr txBox="1"/>
          <p:nvPr>
            <p:ph type="title"/>
          </p:nvPr>
        </p:nvSpPr>
        <p:spPr>
          <a:xfrm>
            <a:off x="533400" y="1010075"/>
            <a:ext cx="50007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000"/>
              <a:t>Are drivers who won the championship after 2000 older than those who won it before 2000, on average?</a:t>
            </a:r>
            <a:endParaRPr sz="2000"/>
          </a:p>
        </p:txBody>
      </p:sp>
      <p:pic>
        <p:nvPicPr>
          <p:cNvPr id="461" name="Google Shape;46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44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Query 16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4" name="Google Shape;464;p44"/>
          <p:cNvSpPr txBox="1"/>
          <p:nvPr/>
        </p:nvSpPr>
        <p:spPr>
          <a:xfrm>
            <a:off x="714775" y="1836975"/>
            <a:ext cx="3509100" cy="24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i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ASK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(AVG(?age)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?avgOldAge)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:hasDateOfBirth ?dob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?outerRound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BIND((YEAR(?raceDate)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YEAR(?dob)) AS ?age)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FILTER(?year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2000)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5" name="Google Shape;465;p44"/>
          <p:cNvSpPr txBox="1"/>
          <p:nvPr/>
        </p:nvSpPr>
        <p:spPr>
          <a:xfrm>
            <a:off x="3956852" y="4346538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SPARQL RESULT: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6" name="Google Shape;466;p44"/>
          <p:cNvSpPr txBox="1"/>
          <p:nvPr/>
        </p:nvSpPr>
        <p:spPr>
          <a:xfrm>
            <a:off x="4223875" y="1836975"/>
            <a:ext cx="3509100" cy="24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(AVG(?age)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?avgRecentAge)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:hasDateOfBirth ?dob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?outerRound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BIND((YEAR(?raceDate)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YEAR(?dob)) AS ?age)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FILTER(?year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2000)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FILTER(?avgRecentAge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?avgOldAge)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67" name="Google Shape;467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9575" y="4678100"/>
            <a:ext cx="2096749" cy="372575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68" name="Google Shape;468;p44"/>
          <p:cNvSpPr txBox="1"/>
          <p:nvPr/>
        </p:nvSpPr>
        <p:spPr>
          <a:xfrm>
            <a:off x="6085275" y="4463375"/>
            <a:ext cx="15114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Before 2000 avg age</a:t>
            </a: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9" name="Google Shape;469;p44"/>
          <p:cNvSpPr/>
          <p:nvPr/>
        </p:nvSpPr>
        <p:spPr>
          <a:xfrm>
            <a:off x="7666200" y="4521725"/>
            <a:ext cx="837000" cy="1620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33.0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0" name="Google Shape;470;p44"/>
          <p:cNvSpPr txBox="1"/>
          <p:nvPr/>
        </p:nvSpPr>
        <p:spPr>
          <a:xfrm>
            <a:off x="6085275" y="4742075"/>
            <a:ext cx="15114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After </a:t>
            </a: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2000 avg age: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1" name="Google Shape;471;p44"/>
          <p:cNvSpPr/>
          <p:nvPr/>
        </p:nvSpPr>
        <p:spPr>
          <a:xfrm>
            <a:off x="7666200" y="4800425"/>
            <a:ext cx="837000" cy="16200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28.8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2" name="Google Shape;472;p44"/>
          <p:cNvSpPr/>
          <p:nvPr/>
        </p:nvSpPr>
        <p:spPr>
          <a:xfrm>
            <a:off x="6078800" y="4452075"/>
            <a:ext cx="2542500" cy="568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5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fmla="val 10222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8" name="Google Shape;478;p45"/>
          <p:cNvSpPr txBox="1"/>
          <p:nvPr>
            <p:ph type="title"/>
          </p:nvPr>
        </p:nvSpPr>
        <p:spPr>
          <a:xfrm>
            <a:off x="533400" y="1041975"/>
            <a:ext cx="50007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800"/>
              <a:t>Championship winning drivers who won more than 2 championships, ordered by number of championships won</a:t>
            </a:r>
            <a:endParaRPr sz="400"/>
          </a:p>
        </p:txBody>
      </p:sp>
      <p:pic>
        <p:nvPicPr>
          <p:cNvPr id="479" name="Google Shape;47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45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Query 19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2" name="Google Shape;482;p45"/>
          <p:cNvSpPr txBox="1"/>
          <p:nvPr/>
        </p:nvSpPr>
        <p:spPr>
          <a:xfrm>
            <a:off x="714775" y="1836975"/>
            <a:ext cx="4942500" cy="25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i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?numOfWins)(GROUP_CONCAT(DISTINCT ?outerYear ; separator=",") AS ?years)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:hasTotalPosition ?pos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:hasSurname ?sname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?name)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:hasRound ?outerRound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FILTER(?outerRound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?round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ORDER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HAVING (?numOfWins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(?numOfWins)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3" name="Google Shape;483;p45"/>
          <p:cNvSpPr txBox="1"/>
          <p:nvPr/>
        </p:nvSpPr>
        <p:spPr>
          <a:xfrm>
            <a:off x="6866463" y="849525"/>
            <a:ext cx="11916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SPARQL RESULT</a:t>
            </a: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84" name="Google Shape;484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3050" y="3522275"/>
            <a:ext cx="1937900" cy="135655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85" name="Google Shape;485;p45"/>
          <p:cNvSpPr txBox="1"/>
          <p:nvPr/>
        </p:nvSpPr>
        <p:spPr>
          <a:xfrm>
            <a:off x="6866438" y="2899525"/>
            <a:ext cx="11916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WIKIPEDIA: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86" name="Google Shape;486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7338" y="3198925"/>
            <a:ext cx="2609819" cy="1750600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87" name="Google Shape;487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97258" y="1148925"/>
            <a:ext cx="3130030" cy="1750600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6"/>
          <p:cNvSpPr/>
          <p:nvPr/>
        </p:nvSpPr>
        <p:spPr>
          <a:xfrm rot="-5400000">
            <a:off x="5730075" y="1729650"/>
            <a:ext cx="2226600" cy="4601100"/>
          </a:xfrm>
          <a:prstGeom prst="round1Rect">
            <a:avLst>
              <a:gd fmla="val 10222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3" name="Google Shape;493;p46"/>
          <p:cNvSpPr txBox="1"/>
          <p:nvPr>
            <p:ph type="title"/>
          </p:nvPr>
        </p:nvSpPr>
        <p:spPr>
          <a:xfrm>
            <a:off x="533400" y="1010100"/>
            <a:ext cx="72996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/>
              <a:t>Winners of driver's championship and constructor's championship for each season.</a:t>
            </a:r>
            <a:endParaRPr sz="2500"/>
          </a:p>
        </p:txBody>
      </p:sp>
      <p:pic>
        <p:nvPicPr>
          <p:cNvPr id="494" name="Google Shape;49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46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Query 22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46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?outerYear ?driverName ?constructorName WHERE{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?driverStand :hasTotalPosition ?pos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:hasRace ?race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:hasDriver ?driver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?constStand :hasTotalPosition ?pos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:hasRace ?race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:hasConstructor ?const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:hasRound ?outerRound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?season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?season :hasYear ?outerYear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:hasForename ?fname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?const :hasName ?constructorName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?driverName).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FILTER(?outerRound = ?maxRound &amp;&amp; ?outerYear = ?year &amp;&amp; ?pos = 1)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?year (MAX(?round) AS ?maxRound) WHERE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 :inSeason ?season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?round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?season :hasYear ?year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?year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(?outerYear)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98" name="Google Shape;498;p46"/>
          <p:cNvSpPr txBox="1"/>
          <p:nvPr/>
        </p:nvSpPr>
        <p:spPr>
          <a:xfrm>
            <a:off x="6247563" y="2983825"/>
            <a:ext cx="11916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SPARQL RESULT: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99" name="Google Shape;499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9263" y="3371025"/>
            <a:ext cx="4148224" cy="1468500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7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fmla="val 10222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5" name="Google Shape;505;p47"/>
          <p:cNvSpPr txBox="1"/>
          <p:nvPr>
            <p:ph type="title"/>
          </p:nvPr>
        </p:nvSpPr>
        <p:spPr>
          <a:xfrm>
            <a:off x="416750" y="990625"/>
            <a:ext cx="53637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/>
              <a:t>Drivers who gained the most positions during a race after 2000</a:t>
            </a:r>
            <a:endParaRPr sz="1800"/>
          </a:p>
        </p:txBody>
      </p:sp>
      <p:pic>
        <p:nvPicPr>
          <p:cNvPr id="506" name="Google Shape;50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4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Query 23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9" name="Google Shape;509;p47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?driverName ?raceSeason ?positionsGained WHERE{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?part :hasStartingGridPosition ?grid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:partecipatedInRace ?race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:hasDriver ?driver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:hasPosition ?pos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:hasForename ?fname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:inSeason ?season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?season :hasYear ?year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FILTER(?year &gt;= 2000)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BIND((?grid - ?pos) AS ?positionsGained)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?driverName)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BIND(CONCAT(?raceName, " ", STR(?year)) AS ?raceSeason)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(?positionsGained)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15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0" name="Google Shape;510;p47"/>
          <p:cNvSpPr txBox="1"/>
          <p:nvPr/>
        </p:nvSpPr>
        <p:spPr>
          <a:xfrm>
            <a:off x="6961100" y="858000"/>
            <a:ext cx="10023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BAR CHART: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1" name="Google Shape;511;p47"/>
          <p:cNvSpPr txBox="1"/>
          <p:nvPr/>
        </p:nvSpPr>
        <p:spPr>
          <a:xfrm>
            <a:off x="6866463" y="2906925"/>
            <a:ext cx="11916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SPARQL RESULT: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2" name="Google Shape;512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0563" y="1157400"/>
            <a:ext cx="2843384" cy="1816501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3" name="Google Shape;513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5963" y="3167400"/>
            <a:ext cx="2909771" cy="1816499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Datasets</a:t>
            </a:r>
            <a:endParaRPr/>
          </a:p>
        </p:txBody>
      </p:sp>
      <p:sp>
        <p:nvSpPr>
          <p:cNvPr id="160" name="Google Shape;160;p21"/>
          <p:cNvSpPr txBox="1"/>
          <p:nvPr>
            <p:ph idx="1" type="body"/>
          </p:nvPr>
        </p:nvSpPr>
        <p:spPr>
          <a:xfrm>
            <a:off x="1116900" y="1633225"/>
            <a:ext cx="6135900" cy="282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1F2328"/>
                </a:solidFill>
                <a:highlight>
                  <a:srgbClr val="FFFFFF"/>
                </a:highlight>
              </a:rPr>
              <a:t>Formula 1 data: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0" lvl="0" marL="1440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https://ergast.com/mrd/</a:t>
            </a:r>
            <a:r>
              <a:rPr lang="it" sz="1000">
                <a:solidFill>
                  <a:srgbClr val="1F2328"/>
                </a:solidFill>
                <a:highlight>
                  <a:srgbClr val="FFFFFF"/>
                </a:highlight>
              </a:rPr>
              <a:t> or</a:t>
            </a:r>
            <a:endParaRPr sz="10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0" lvl="0" marL="1440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hlinkClick r:id="rId4"/>
              </a:rPr>
              <a:t>https://www.kaggle.com/datasets/rohanrao/formula-1-world-championship-1950-2020</a:t>
            </a:r>
            <a:endParaRPr sz="1000"/>
          </a:p>
          <a:p>
            <a:pPr indent="0" lvl="0" marL="1440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</a:rPr>
              <a:t>The dataset consists of all information on the Formula 1 races, drivers, constructors, qualifying, circuits, lap times, pit stops, championships from 1950 till the latest 2023 season.</a:t>
            </a:r>
            <a:endParaRPr sz="1050">
              <a:solidFill>
                <a:srgbClr val="7F7F7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250">
                <a:solidFill>
                  <a:srgbClr val="3C4043"/>
                </a:solidFill>
                <a:highlight>
                  <a:srgbClr val="FFFFFF"/>
                </a:highlight>
              </a:rPr>
              <a:t>Ratings data:</a:t>
            </a:r>
            <a:endParaRPr sz="125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-66040" lvl="0" marL="251999" rtl="0" algn="l">
              <a:spcBef>
                <a:spcPts val="600"/>
              </a:spcBef>
              <a:spcAft>
                <a:spcPts val="0"/>
              </a:spcAft>
              <a:buSzPts val="1040"/>
              <a:buFont typeface="Century Gothic"/>
              <a:buChar char="▶"/>
            </a:pPr>
            <a:r>
              <a:rPr lang="it" sz="1050">
                <a:solidFill>
                  <a:srgbClr val="3C4043"/>
                </a:solidFill>
                <a:highlight>
                  <a:srgbClr val="FFFFFF"/>
                </a:highlight>
              </a:rPr>
              <a:t> 2023:</a:t>
            </a:r>
            <a:r>
              <a:rPr lang="it" sz="1250">
                <a:solidFill>
                  <a:srgbClr val="3C4043"/>
                </a:solidFill>
                <a:highlight>
                  <a:srgbClr val="FFFFFF"/>
                </a:highlight>
              </a:rPr>
              <a:t> </a:t>
            </a: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hlinkClick r:id="rId5"/>
              </a:rPr>
              <a:t>https://ratings-api.ea.com/v2/entities/f1-23-drivers-ratings</a:t>
            </a:r>
            <a:endParaRPr sz="100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-66040" lvl="0" marL="251999" rtl="0" algn="l">
              <a:spcBef>
                <a:spcPts val="0"/>
              </a:spcBef>
              <a:spcAft>
                <a:spcPts val="0"/>
              </a:spcAft>
              <a:buSzPts val="1040"/>
              <a:buFont typeface="Century Gothic"/>
              <a:buChar char="▶"/>
            </a:pPr>
            <a:r>
              <a:rPr lang="it" sz="1050">
                <a:solidFill>
                  <a:srgbClr val="3C4043"/>
                </a:solidFill>
                <a:highlight>
                  <a:srgbClr val="FFFFFF"/>
                </a:highlight>
              </a:rPr>
              <a:t> Older: </a:t>
            </a: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hlinkClick r:id="rId6"/>
              </a:rPr>
              <a:t>https://github.com/toUpperCase78/formula1-dataset</a:t>
            </a:r>
            <a:r>
              <a:rPr lang="it" sz="1050" u="sng">
                <a:solidFill>
                  <a:schemeClr val="hlink"/>
                </a:solidFill>
                <a:highlight>
                  <a:srgbClr val="FFFFFF"/>
                </a:highlight>
                <a:hlinkClick r:id="rId7"/>
              </a:rPr>
              <a:t>s</a:t>
            </a:r>
            <a:endParaRPr sz="105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0" lvl="0" marL="1440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</a:rPr>
              <a:t>Driver Ratings from EA &amp; Codemasters F1 2021 / F1 22</a:t>
            </a: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</a:rPr>
              <a:t> / F1 23</a:t>
            </a: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</a:rPr>
              <a:t> Official Video Game</a:t>
            </a:r>
            <a:endParaRPr sz="1050">
              <a:solidFill>
                <a:srgbClr val="7F7F7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1F2328"/>
                </a:solidFill>
                <a:highlight>
                  <a:srgbClr val="FFFFFF"/>
                </a:highlight>
              </a:rPr>
              <a:t>Country to Nationality csv:</a:t>
            </a:r>
            <a:endParaRPr sz="105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0" lvl="0" marL="1440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hlinkClick r:id="rId8"/>
              </a:rPr>
              <a:t>https://github.com/Imagin-io/country-nationality-list/tree/master</a:t>
            </a:r>
            <a:endParaRPr sz="100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0" lvl="0" marL="14400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</a:rPr>
              <a:t>Csv file that maps nationalities to countries.</a:t>
            </a:r>
            <a:endParaRPr sz="1050">
              <a:solidFill>
                <a:srgbClr val="7F7F7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1"/>
          <p:cNvPicPr preferRelativeResize="0"/>
          <p:nvPr/>
        </p:nvPicPr>
        <p:blipFill rotWithShape="1">
          <a:blip r:embed="rId11">
            <a:alphaModFix/>
          </a:blip>
          <a:srcRect b="23082" l="0" r="0" t="22593"/>
          <a:stretch/>
        </p:blipFill>
        <p:spPr>
          <a:xfrm>
            <a:off x="671300" y="1670300"/>
            <a:ext cx="356774" cy="193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05425" y="2743950"/>
            <a:ext cx="288525" cy="2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05430" y="3659325"/>
            <a:ext cx="288525" cy="28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8"/>
          <p:cNvSpPr/>
          <p:nvPr/>
        </p:nvSpPr>
        <p:spPr>
          <a:xfrm rot="-5400000">
            <a:off x="5043750" y="1043250"/>
            <a:ext cx="3591600" cy="4608900"/>
          </a:xfrm>
          <a:prstGeom prst="round1Rect">
            <a:avLst>
              <a:gd fmla="val 10222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9" name="Google Shape;519;p48"/>
          <p:cNvSpPr txBox="1"/>
          <p:nvPr>
            <p:ph type="title"/>
          </p:nvPr>
        </p:nvSpPr>
        <p:spPr>
          <a:xfrm>
            <a:off x="533400" y="1010100"/>
            <a:ext cx="56868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000"/>
              <a:t>Drivers ordered by pole-to-win percentage (percentage of races won starting from the first position in grid)</a:t>
            </a:r>
            <a:endParaRPr sz="2000"/>
          </a:p>
        </p:txBody>
      </p:sp>
      <p:pic>
        <p:nvPicPr>
          <p:cNvPr id="520" name="Google Shape;52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48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Query 24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3" name="Google Shape;523;p48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?numOfPoleWins ?numOfPoles ?winPercentage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(COUNT(?name) AS ?numOfPoleWins)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:hasStartingGridPosition ?startPos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:hasPosition ?pos 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:hasSurname ?sname.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BIND(CONCAT(?fname, " ", ?sname) AS ?name).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FILTER(?startPos = 1 &amp;&amp; ?pos =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(COUNT(?name) AS ?numOfPoles)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:hasStartingGridPosition ?startPos 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:hasSurname ?sname.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BIND(CONCAT(?fname, " ", ?sname) AS ?name).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FILTER(?startPos =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BIND((?numOfPoleWins / ?numOfPoles) * 100 AS ?winPercentage)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(?winPercentage)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4" name="Google Shape;524;p48"/>
          <p:cNvSpPr txBox="1"/>
          <p:nvPr/>
        </p:nvSpPr>
        <p:spPr>
          <a:xfrm>
            <a:off x="6243738" y="1600975"/>
            <a:ext cx="11916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SPARQL RESULT: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25" name="Google Shape;525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2025" y="1936725"/>
            <a:ext cx="3855048" cy="1244225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26" name="Google Shape;526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75763" y="3553050"/>
            <a:ext cx="3527574" cy="1426961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27" name="Google Shape;527;p48"/>
          <p:cNvSpPr txBox="1"/>
          <p:nvPr/>
        </p:nvSpPr>
        <p:spPr>
          <a:xfrm>
            <a:off x="6338400" y="3217300"/>
            <a:ext cx="10023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BAR CHART: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9"/>
          <p:cNvSpPr/>
          <p:nvPr/>
        </p:nvSpPr>
        <p:spPr>
          <a:xfrm rot="-5400000">
            <a:off x="5295150" y="1294650"/>
            <a:ext cx="3088800" cy="4608900"/>
          </a:xfrm>
          <a:prstGeom prst="round1Rect">
            <a:avLst>
              <a:gd fmla="val 10222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3" name="Google Shape;533;p49"/>
          <p:cNvSpPr txBox="1"/>
          <p:nvPr>
            <p:ph type="title"/>
          </p:nvPr>
        </p:nvSpPr>
        <p:spPr>
          <a:xfrm>
            <a:off x="533400" y="1010100"/>
            <a:ext cx="50007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000"/>
              <a:t>Drivers who finished first in a race and were placed in the last quarter in the standing at the previous race</a:t>
            </a:r>
            <a:endParaRPr sz="1100"/>
          </a:p>
        </p:txBody>
      </p:sp>
      <p:pic>
        <p:nvPicPr>
          <p:cNvPr id="534" name="Google Shape;53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49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Query 25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7" name="Google Shape;537;p49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i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?driverName ?raceName ?round ?year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:hasRound ?round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:hasPosition ?pos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:hasDriver ?driver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driver :hasForename ?fname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?lname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BIND((?round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1) AS ?prevRound)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BIND(CONCAT(?fname," ",?lname) AS ?driverName)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EXISTS{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prevRace :hasRound ?prevRound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:inSeason ?season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?prevRace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?driver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?totPos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 (?totPos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((?maxPos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4)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3)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?prevRace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?raceMax)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?raceMax (MAX(?totPos) AS ?maxPos)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standing a :DriverStanding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:hasRace ?raceMax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:hasTotalPosition ?totPos </a:t>
            </a:r>
            <a:r>
              <a:rPr b="1"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?raceMax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(?year)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8" name="Google Shape;538;p49"/>
          <p:cNvSpPr txBox="1"/>
          <p:nvPr/>
        </p:nvSpPr>
        <p:spPr>
          <a:xfrm>
            <a:off x="6243738" y="2154550"/>
            <a:ext cx="11916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SPARQL RESULT:</a:t>
            </a:r>
            <a:endParaRPr b="1" sz="10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39" name="Google Shape;539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7568" y="2571750"/>
            <a:ext cx="4063976" cy="2322275"/>
          </a:xfrm>
          <a:prstGeom prst="rect">
            <a:avLst/>
          </a:prstGeom>
          <a:noFill/>
          <a:ln cap="flat" cmpd="sng" w="1905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0"/>
          <p:cNvSpPr txBox="1"/>
          <p:nvPr>
            <p:ph type="title"/>
          </p:nvPr>
        </p:nvSpPr>
        <p:spPr>
          <a:xfrm>
            <a:off x="533400" y="1071850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Thank you!</a:t>
            </a:r>
            <a:endParaRPr/>
          </a:p>
        </p:txBody>
      </p:sp>
      <p:pic>
        <p:nvPicPr>
          <p:cNvPr id="545" name="Google Shape;54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1835400" y="856225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Development</a:t>
            </a:r>
            <a:r>
              <a:rPr lang="it"/>
              <a:t> process</a:t>
            </a:r>
            <a:endParaRPr/>
          </a:p>
        </p:txBody>
      </p:sp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31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/>
          <p:nvPr/>
        </p:nvSpPr>
        <p:spPr>
          <a:xfrm>
            <a:off x="1945300" y="1745775"/>
            <a:ext cx="1850100" cy="849600"/>
          </a:xfrm>
          <a:prstGeom prst="homePlate">
            <a:avLst>
              <a:gd fmla="val 50000" name="adj"/>
            </a:avLst>
          </a:prstGeom>
          <a:gradFill>
            <a:gsLst>
              <a:gs pos="0">
                <a:srgbClr val="EA9999"/>
              </a:gs>
              <a:gs pos="100000">
                <a:srgbClr val="E06666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Graph schema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Google Shape;174;p22"/>
          <p:cNvSpPr/>
          <p:nvPr/>
        </p:nvSpPr>
        <p:spPr>
          <a:xfrm>
            <a:off x="3521674" y="1745775"/>
            <a:ext cx="1850100" cy="849600"/>
          </a:xfrm>
          <a:prstGeom prst="chevron">
            <a:avLst>
              <a:gd fmla="val 50000" name="adj"/>
            </a:avLst>
          </a:prstGeom>
          <a:gradFill>
            <a:gsLst>
              <a:gs pos="0">
                <a:srgbClr val="E06666"/>
              </a:gs>
              <a:gs pos="100000">
                <a:srgbClr val="CC0000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Ontology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5" name="Google Shape;175;p22"/>
          <p:cNvSpPr/>
          <p:nvPr/>
        </p:nvSpPr>
        <p:spPr>
          <a:xfrm>
            <a:off x="5044017" y="1745775"/>
            <a:ext cx="1850100" cy="849600"/>
          </a:xfrm>
          <a:prstGeom prst="chevron">
            <a:avLst>
              <a:gd fmla="val 50000" name="adj"/>
            </a:avLst>
          </a:prstGeom>
          <a:gradFill>
            <a:gsLst>
              <a:gs pos="0">
                <a:srgbClr val="CC0000"/>
              </a:gs>
              <a:gs pos="100000">
                <a:srgbClr val="990000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Serialization</a:t>
            </a:r>
            <a:endParaRPr sz="11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1945300" y="2817650"/>
            <a:ext cx="1576500" cy="10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Graph model designed to fit the F1 data</a:t>
            </a:r>
            <a:endParaRPr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Developed </a:t>
            </a: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with </a:t>
            </a:r>
            <a:r>
              <a:rPr b="1"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arrows.app</a:t>
            </a:r>
            <a:endParaRPr b="1"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3530700" y="2817650"/>
            <a:ext cx="1513200" cy="10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Ontology according to the Graph model</a:t>
            </a:r>
            <a:endParaRPr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Developed with </a:t>
            </a:r>
            <a:r>
              <a:rPr b="1"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Protégé</a:t>
            </a:r>
            <a:endParaRPr b="1"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8" name="Google Shape;178;p22"/>
          <p:cNvSpPr txBox="1"/>
          <p:nvPr/>
        </p:nvSpPr>
        <p:spPr>
          <a:xfrm>
            <a:off x="5044025" y="2817650"/>
            <a:ext cx="1552200" cy="10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Serialization process to produce turtle files</a:t>
            </a:r>
            <a:endParaRPr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Developed with </a:t>
            </a:r>
            <a:r>
              <a:rPr b="1"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Jupyter</a:t>
            </a:r>
            <a:r>
              <a:rPr b="1"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Notebook</a:t>
            </a:r>
            <a:endParaRPr b="1"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9" name="Google Shape;179;p22"/>
          <p:cNvPicPr preferRelativeResize="0"/>
          <p:nvPr/>
        </p:nvPicPr>
        <p:blipFill rotWithShape="1">
          <a:blip r:embed="rId5">
            <a:alphaModFix/>
          </a:blip>
          <a:srcRect b="0" l="36165" r="45644" t="0"/>
          <a:stretch/>
        </p:blipFill>
        <p:spPr>
          <a:xfrm flipH="1">
            <a:off x="4850" y="0"/>
            <a:ext cx="166337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2"/>
          <p:cNvSpPr/>
          <p:nvPr/>
        </p:nvSpPr>
        <p:spPr>
          <a:xfrm>
            <a:off x="6623700" y="2635950"/>
            <a:ext cx="2520300" cy="2367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22"/>
          <p:cNvSpPr txBox="1"/>
          <p:nvPr/>
        </p:nvSpPr>
        <p:spPr>
          <a:xfrm>
            <a:off x="6596100" y="2817650"/>
            <a:ext cx="1794300" cy="10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Produced some queries to test the database</a:t>
            </a:r>
            <a:endParaRPr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Developed </a:t>
            </a: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with</a:t>
            </a:r>
            <a:r>
              <a:rPr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it" sz="13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SPARQL</a:t>
            </a:r>
            <a:endParaRPr b="1" sz="13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Google Shape;182;p22"/>
          <p:cNvSpPr/>
          <p:nvPr/>
        </p:nvSpPr>
        <p:spPr>
          <a:xfrm>
            <a:off x="6596094" y="1745775"/>
            <a:ext cx="1850100" cy="849600"/>
          </a:xfrm>
          <a:prstGeom prst="chevron">
            <a:avLst>
              <a:gd fmla="val 50000" name="adj"/>
            </a:avLst>
          </a:prstGeom>
          <a:gradFill>
            <a:gsLst>
              <a:gs pos="0">
                <a:srgbClr val="990000"/>
              </a:gs>
              <a:gs pos="100000">
                <a:srgbClr val="660000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Queries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/>
          <p:nvPr/>
        </p:nvSpPr>
        <p:spPr>
          <a:xfrm>
            <a:off x="6281500" y="956050"/>
            <a:ext cx="2036700" cy="32106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8" name="Google Shape;188;p23"/>
          <p:cNvSpPr txBox="1"/>
          <p:nvPr>
            <p:ph idx="1" type="body"/>
          </p:nvPr>
        </p:nvSpPr>
        <p:spPr>
          <a:xfrm>
            <a:off x="533400" y="1633225"/>
            <a:ext cx="5449800" cy="282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5275" lvl="0" marL="45720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circuits.csv</a:t>
            </a:r>
            <a:r>
              <a:rPr lang="it" sz="1050">
                <a:solidFill>
                  <a:srgbClr val="7F7F7F"/>
                </a:solidFill>
              </a:rPr>
              <a:t> (c</a:t>
            </a:r>
            <a:r>
              <a:rPr lang="it" sz="1050">
                <a:solidFill>
                  <a:srgbClr val="7F7F7F"/>
                </a:solidFill>
              </a:rPr>
              <a:t>ircuits where F1 races are held)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constructor_results.csv</a:t>
            </a:r>
            <a:r>
              <a:rPr lang="it" sz="1050">
                <a:solidFill>
                  <a:srgbClr val="7F7F7F"/>
                </a:solidFill>
              </a:rPr>
              <a:t> (race results of the constructors’ championship)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constructor_standings.csv</a:t>
            </a:r>
            <a:r>
              <a:rPr lang="it" sz="1050">
                <a:solidFill>
                  <a:srgbClr val="7F7F7F"/>
                </a:solidFill>
              </a:rPr>
              <a:t> (final standings of the constructors’ championship)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constructors.csv</a:t>
            </a:r>
            <a:r>
              <a:rPr lang="it" sz="1050">
                <a:solidFill>
                  <a:srgbClr val="7F7F7F"/>
                </a:solidFill>
              </a:rPr>
              <a:t> (constructors in F1)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driver_standings.csv</a:t>
            </a:r>
            <a:r>
              <a:rPr lang="it" sz="1050">
                <a:solidFill>
                  <a:srgbClr val="7F7F7F"/>
                </a:solidFill>
              </a:rPr>
              <a:t> (final standings of the driver's championship)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drivers.csv</a:t>
            </a:r>
            <a:r>
              <a:rPr lang="it" sz="1050">
                <a:solidFill>
                  <a:srgbClr val="7F7F7F"/>
                </a:solidFill>
              </a:rPr>
              <a:t> (drivers in F1)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lap_times.csv</a:t>
            </a:r>
            <a:r>
              <a:rPr lang="it" sz="1050">
                <a:solidFill>
                  <a:srgbClr val="7F7F7F"/>
                </a:solidFill>
              </a:rPr>
              <a:t> (lap times in F1)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pit_stops.csv</a:t>
            </a:r>
            <a:r>
              <a:rPr lang="it" sz="1050">
                <a:solidFill>
                  <a:srgbClr val="7F7F7F"/>
                </a:solidFill>
              </a:rPr>
              <a:t> (pit stops in F1)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qualifying.csv</a:t>
            </a:r>
            <a:r>
              <a:rPr lang="it" sz="1050">
                <a:solidFill>
                  <a:srgbClr val="7F7F7F"/>
                </a:solidFill>
              </a:rPr>
              <a:t> (qualifying in F1)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races.csv</a:t>
            </a:r>
            <a:r>
              <a:rPr lang="it" sz="1050">
                <a:solidFill>
                  <a:srgbClr val="7F7F7F"/>
                </a:solidFill>
              </a:rPr>
              <a:t> (races in F1)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ratings.csv </a:t>
            </a:r>
            <a:r>
              <a:rPr lang="it" sz="1050">
                <a:solidFill>
                  <a:srgbClr val="7F7F7F"/>
                </a:solidFill>
              </a:rPr>
              <a:t>(ratings of F1 drivers)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results.csv</a:t>
            </a:r>
            <a:r>
              <a:rPr lang="it" sz="1050">
                <a:solidFill>
                  <a:srgbClr val="7F7F7F"/>
                </a:solidFill>
              </a:rPr>
              <a:t> (results of F1 races)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seasons.csv</a:t>
            </a:r>
            <a:r>
              <a:rPr lang="it" sz="1050">
                <a:solidFill>
                  <a:srgbClr val="7F7F7F"/>
                </a:solidFill>
              </a:rPr>
              <a:t> (seasons of F1)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sprint_results.csv</a:t>
            </a:r>
            <a:r>
              <a:rPr lang="it" sz="1050">
                <a:solidFill>
                  <a:srgbClr val="7F7F7F"/>
                </a:solidFill>
              </a:rPr>
              <a:t> (results of F1 sprint races)</a:t>
            </a:r>
            <a:endParaRPr sz="1050">
              <a:solidFill>
                <a:srgbClr val="7F7F7F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Char char="●"/>
            </a:pPr>
            <a:r>
              <a:rPr b="1" lang="it" sz="1050">
                <a:solidFill>
                  <a:srgbClr val="7F7F7F"/>
                </a:solidFill>
              </a:rPr>
              <a:t>status.csv</a:t>
            </a:r>
            <a:r>
              <a:rPr lang="it" sz="1050">
                <a:solidFill>
                  <a:srgbClr val="7F7F7F"/>
                </a:solidFill>
              </a:rPr>
              <a:t> (Mapping of various statuses)</a:t>
            </a:r>
            <a:endParaRPr sz="1050">
              <a:solidFill>
                <a:srgbClr val="7F7F7F"/>
              </a:solidFill>
            </a:endParaRPr>
          </a:p>
        </p:txBody>
      </p:sp>
      <p:pic>
        <p:nvPicPr>
          <p:cNvPr id="189" name="Google Shape;18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9025" y="1123150"/>
            <a:ext cx="1695610" cy="28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3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CSV files list</a:t>
            </a:r>
            <a:endParaRPr/>
          </a:p>
        </p:txBody>
      </p:sp>
      <p:sp>
        <p:nvSpPr>
          <p:cNvPr id="193" name="Google Shape;193;p2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Dataset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E-R Schema</a:t>
            </a:r>
            <a:endParaRPr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0700" y="1633213"/>
            <a:ext cx="5116785" cy="3205486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4"/>
          <p:cNvSpPr/>
          <p:nvPr/>
        </p:nvSpPr>
        <p:spPr>
          <a:xfrm>
            <a:off x="1650700" y="4510800"/>
            <a:ext cx="1083300" cy="327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5"/>
          <p:cNvSpPr txBox="1"/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Graph Schema</a:t>
            </a:r>
            <a:endParaRPr/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2561" y="1395788"/>
            <a:ext cx="5738726" cy="3589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5"/>
          <p:cNvSpPr/>
          <p:nvPr/>
        </p:nvSpPr>
        <p:spPr>
          <a:xfrm rot="-5400000">
            <a:off x="3764400" y="2571200"/>
            <a:ext cx="1537200" cy="1407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25"/>
          <p:cNvSpPr/>
          <p:nvPr/>
        </p:nvSpPr>
        <p:spPr>
          <a:xfrm>
            <a:off x="3787100" y="3615375"/>
            <a:ext cx="1407300" cy="1076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25"/>
          <p:cNvSpPr/>
          <p:nvPr/>
        </p:nvSpPr>
        <p:spPr>
          <a:xfrm>
            <a:off x="5449650" y="3038125"/>
            <a:ext cx="1187100" cy="1011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4" name="Google Shape;214;p25"/>
          <p:cNvSpPr/>
          <p:nvPr/>
        </p:nvSpPr>
        <p:spPr>
          <a:xfrm>
            <a:off x="5414075" y="1695500"/>
            <a:ext cx="1294200" cy="921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>
            <p:ph type="title"/>
          </p:nvPr>
        </p:nvSpPr>
        <p:spPr>
          <a:xfrm>
            <a:off x="533400" y="1071850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Ontology</a:t>
            </a:r>
            <a:endParaRPr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>
            <p:ph idx="1" type="body"/>
          </p:nvPr>
        </p:nvSpPr>
        <p:spPr>
          <a:xfrm>
            <a:off x="533400" y="1633550"/>
            <a:ext cx="4258800" cy="282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87337" lvl="0" marL="457200" rtl="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Standing </a:t>
            </a:r>
            <a:r>
              <a:rPr lang="it" sz="1000">
                <a:solidFill>
                  <a:srgbClr val="7F7F7F"/>
                </a:solidFill>
              </a:rPr>
              <a:t>(represents championship standings)</a:t>
            </a:r>
            <a:endParaRPr sz="1000">
              <a:solidFill>
                <a:srgbClr val="7F7F7F"/>
              </a:solidFill>
            </a:endParaRPr>
          </a:p>
          <a:p>
            <a:pPr indent="-287337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○"/>
            </a:pPr>
            <a:r>
              <a:rPr b="1" lang="it" sz="1000">
                <a:solidFill>
                  <a:srgbClr val="7F7F7F"/>
                </a:solidFill>
              </a:rPr>
              <a:t>DriverStanding </a:t>
            </a:r>
            <a:r>
              <a:rPr lang="it" sz="1000">
                <a:solidFill>
                  <a:srgbClr val="7F7F7F"/>
                </a:solidFill>
              </a:rPr>
              <a:t>(...related to drivers)</a:t>
            </a:r>
            <a:endParaRPr sz="1000">
              <a:solidFill>
                <a:srgbClr val="7F7F7F"/>
              </a:solidFill>
            </a:endParaRPr>
          </a:p>
          <a:p>
            <a:pPr indent="-287337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○"/>
            </a:pPr>
            <a:r>
              <a:rPr b="1" lang="it" sz="1000">
                <a:solidFill>
                  <a:srgbClr val="7F7F7F"/>
                </a:solidFill>
              </a:rPr>
              <a:t>ConstructorStanding </a:t>
            </a:r>
            <a:r>
              <a:rPr lang="it" sz="1000">
                <a:solidFill>
                  <a:srgbClr val="7F7F7F"/>
                </a:solidFill>
              </a:rPr>
              <a:t>(...related to constructors)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Sprint </a:t>
            </a:r>
            <a:r>
              <a:rPr lang="it" sz="1000">
                <a:solidFill>
                  <a:srgbClr val="7F7F7F"/>
                </a:solidFill>
              </a:rPr>
              <a:t>(represents a sprint race related to a particular race)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Race </a:t>
            </a:r>
            <a:r>
              <a:rPr lang="it" sz="1000">
                <a:solidFill>
                  <a:srgbClr val="7F7F7F"/>
                </a:solidFill>
              </a:rPr>
              <a:t>(represents a particular F1 race)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Person </a:t>
            </a:r>
            <a:r>
              <a:rPr lang="it" sz="1000">
                <a:solidFill>
                  <a:srgbClr val="7F7F7F"/>
                </a:solidFill>
              </a:rPr>
              <a:t>(represents a person in general)</a:t>
            </a:r>
            <a:endParaRPr sz="1000">
              <a:solidFill>
                <a:srgbClr val="7F7F7F"/>
              </a:solidFill>
            </a:endParaRPr>
          </a:p>
          <a:p>
            <a:pPr indent="-287337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○"/>
            </a:pPr>
            <a:r>
              <a:rPr b="1" lang="it" sz="1000">
                <a:solidFill>
                  <a:srgbClr val="7F7F7F"/>
                </a:solidFill>
              </a:rPr>
              <a:t>Driver </a:t>
            </a:r>
            <a:r>
              <a:rPr lang="it" sz="1000">
                <a:solidFill>
                  <a:srgbClr val="7F7F7F"/>
                </a:solidFill>
              </a:rPr>
              <a:t>(represents a F1 driver)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Lap </a:t>
            </a:r>
            <a:r>
              <a:rPr lang="it" sz="1000">
                <a:solidFill>
                  <a:srgbClr val="7F7F7F"/>
                </a:solidFill>
              </a:rPr>
              <a:t>(represents a single lap in a generic race)</a:t>
            </a:r>
            <a:endParaRPr sz="1000">
              <a:solidFill>
                <a:srgbClr val="7F7F7F"/>
              </a:solidFill>
            </a:endParaRPr>
          </a:p>
          <a:p>
            <a:pPr indent="-287337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○"/>
            </a:pPr>
            <a:r>
              <a:rPr b="1" lang="it" sz="1000">
                <a:solidFill>
                  <a:srgbClr val="7F7F7F"/>
                </a:solidFill>
              </a:rPr>
              <a:t>SprintLap </a:t>
            </a:r>
            <a:r>
              <a:rPr lang="it" sz="1000">
                <a:solidFill>
                  <a:srgbClr val="7F7F7F"/>
                </a:solidFill>
              </a:rPr>
              <a:t>(represents a single lap in a sprint)</a:t>
            </a:r>
            <a:endParaRPr sz="1000">
              <a:solidFill>
                <a:srgbClr val="7F7F7F"/>
              </a:solidFill>
            </a:endParaRPr>
          </a:p>
          <a:p>
            <a:pPr indent="-287337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○"/>
            </a:pPr>
            <a:r>
              <a:rPr b="1" lang="it" sz="1000">
                <a:solidFill>
                  <a:srgbClr val="7F7F7F"/>
                </a:solidFill>
              </a:rPr>
              <a:t>RaceLap </a:t>
            </a:r>
            <a:r>
              <a:rPr lang="it" sz="1000">
                <a:solidFill>
                  <a:srgbClr val="7F7F7F"/>
                </a:solidFill>
              </a:rPr>
              <a:t>(</a:t>
            </a:r>
            <a:r>
              <a:rPr lang="it" sz="1000">
                <a:solidFill>
                  <a:srgbClr val="7F7F7F"/>
                </a:solidFill>
              </a:rPr>
              <a:t>(represents a single lap in a race)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Partecipation </a:t>
            </a:r>
            <a:r>
              <a:rPr lang="it" sz="1000">
                <a:solidFill>
                  <a:srgbClr val="7F7F7F"/>
                </a:solidFill>
              </a:rPr>
              <a:t>(represents the </a:t>
            </a:r>
            <a:r>
              <a:rPr lang="it" sz="1000">
                <a:solidFill>
                  <a:srgbClr val="7F7F7F"/>
                </a:solidFill>
              </a:rPr>
              <a:t>participation</a:t>
            </a:r>
            <a:r>
              <a:rPr lang="it" sz="1000">
                <a:solidFill>
                  <a:srgbClr val="7F7F7F"/>
                </a:solidFill>
              </a:rPr>
              <a:t> of a driver and his related constructor team to a race/sprint/qualifying)</a:t>
            </a:r>
            <a:endParaRPr sz="1000">
              <a:solidFill>
                <a:srgbClr val="7F7F7F"/>
              </a:solidFill>
            </a:endParaRPr>
          </a:p>
          <a:p>
            <a:pPr indent="-287337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○"/>
            </a:pPr>
            <a:r>
              <a:rPr b="1" lang="it" sz="1000">
                <a:solidFill>
                  <a:srgbClr val="7F7F7F"/>
                </a:solidFill>
              </a:rPr>
              <a:t>QualifPartecipation </a:t>
            </a:r>
            <a:r>
              <a:rPr lang="it" sz="1000">
                <a:solidFill>
                  <a:srgbClr val="7F7F7F"/>
                </a:solidFill>
              </a:rPr>
              <a:t>(...to a qualifying)</a:t>
            </a:r>
            <a:endParaRPr sz="1000">
              <a:solidFill>
                <a:srgbClr val="7F7F7F"/>
              </a:solidFill>
            </a:endParaRPr>
          </a:p>
          <a:p>
            <a:pPr indent="-287337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○"/>
            </a:pPr>
            <a:r>
              <a:rPr b="1" lang="it" sz="1000">
                <a:solidFill>
                  <a:srgbClr val="7F7F7F"/>
                </a:solidFill>
              </a:rPr>
              <a:t>SprintPartecipation </a:t>
            </a:r>
            <a:r>
              <a:rPr lang="it" sz="1000">
                <a:solidFill>
                  <a:srgbClr val="7F7F7F"/>
                </a:solidFill>
              </a:rPr>
              <a:t>(...to a sprint)</a:t>
            </a:r>
            <a:endParaRPr sz="1000">
              <a:solidFill>
                <a:srgbClr val="7F7F7F"/>
              </a:solidFill>
            </a:endParaRPr>
          </a:p>
          <a:p>
            <a:pPr indent="-287337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○"/>
            </a:pPr>
            <a:r>
              <a:rPr b="1" lang="it" sz="1000">
                <a:solidFill>
                  <a:srgbClr val="7F7F7F"/>
                </a:solidFill>
              </a:rPr>
              <a:t>RacePartecipation </a:t>
            </a:r>
            <a:r>
              <a:rPr lang="it" sz="1000">
                <a:solidFill>
                  <a:srgbClr val="7F7F7F"/>
                </a:solidFill>
              </a:rPr>
              <a:t>(...</a:t>
            </a:r>
            <a:r>
              <a:rPr lang="it" sz="1000">
                <a:solidFill>
                  <a:srgbClr val="7F7F7F"/>
                </a:solidFill>
              </a:rPr>
              <a:t>to a race)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Season </a:t>
            </a:r>
            <a:r>
              <a:rPr lang="it" sz="1000">
                <a:solidFill>
                  <a:srgbClr val="7F7F7F"/>
                </a:solidFill>
              </a:rPr>
              <a:t>(represents a F1 season)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Rating </a:t>
            </a:r>
            <a:r>
              <a:rPr lang="it" sz="1000">
                <a:solidFill>
                  <a:srgbClr val="7F7F7F"/>
                </a:solidFill>
              </a:rPr>
              <a:t>(represents a rating tab for a driver)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Circuit </a:t>
            </a:r>
            <a:r>
              <a:rPr lang="it" sz="1000">
                <a:solidFill>
                  <a:srgbClr val="7F7F7F"/>
                </a:solidFill>
              </a:rPr>
              <a:t>(represents the circuits on which F1 races are done)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Constructor </a:t>
            </a:r>
            <a:r>
              <a:rPr lang="it" sz="1000">
                <a:solidFill>
                  <a:srgbClr val="7F7F7F"/>
                </a:solidFill>
              </a:rPr>
              <a:t>(represents F1 teams)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Qualifying </a:t>
            </a:r>
            <a:r>
              <a:rPr lang="it" sz="1000">
                <a:solidFill>
                  <a:srgbClr val="7F7F7F"/>
                </a:solidFill>
              </a:rPr>
              <a:t>(represents a qualifying related to a particular race)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Location </a:t>
            </a:r>
            <a:r>
              <a:rPr lang="it" sz="1000">
                <a:solidFill>
                  <a:srgbClr val="7F7F7F"/>
                </a:solidFill>
              </a:rPr>
              <a:t>(represents the location/city of a circuit)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PitStop </a:t>
            </a:r>
            <a:r>
              <a:rPr lang="it" sz="1000">
                <a:solidFill>
                  <a:srgbClr val="7F7F7F"/>
                </a:solidFill>
              </a:rPr>
              <a:t>(represents a single pitstop in a F1 race)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Country </a:t>
            </a:r>
            <a:r>
              <a:rPr lang="it" sz="1000">
                <a:solidFill>
                  <a:srgbClr val="7F7F7F"/>
                </a:solidFill>
              </a:rPr>
              <a:t>(represents world countries)</a:t>
            </a:r>
            <a:endParaRPr sz="1000">
              <a:solidFill>
                <a:srgbClr val="7F7F7F"/>
              </a:solidFill>
            </a:endParaRPr>
          </a:p>
          <a:p>
            <a:pPr indent="-287337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Char char="●"/>
            </a:pPr>
            <a:r>
              <a:rPr b="1" lang="it" sz="1000">
                <a:solidFill>
                  <a:srgbClr val="7F7F7F"/>
                </a:solidFill>
              </a:rPr>
              <a:t>Status </a:t>
            </a:r>
            <a:r>
              <a:rPr lang="it" sz="1000">
                <a:solidFill>
                  <a:srgbClr val="7F7F7F"/>
                </a:solidFill>
              </a:rPr>
              <a:t>(represents a status of a driver or a car in a race/sprint)</a:t>
            </a:r>
            <a:endParaRPr sz="1000">
              <a:solidFill>
                <a:srgbClr val="7F7F7F"/>
              </a:solidFill>
            </a:endParaRPr>
          </a:p>
        </p:txBody>
      </p:sp>
      <p:pic>
        <p:nvPicPr>
          <p:cNvPr id="227" name="Google Shape;22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2625" y="923250"/>
            <a:ext cx="2317399" cy="396369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7"/>
          <p:cNvSpPr txBox="1"/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Class hierarchy</a:t>
            </a:r>
            <a:endParaRPr/>
          </a:p>
        </p:txBody>
      </p:sp>
      <p:sp>
        <p:nvSpPr>
          <p:cNvPr id="231" name="Google Shape;231;p2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ezione">
  <a:themeElements>
    <a:clrScheme name="Personalizzato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FF0000"/>
      </a:accent1>
      <a:accent2>
        <a:srgbClr val="000000"/>
      </a:accent2>
      <a:accent3>
        <a:srgbClr val="FFFFFF"/>
      </a:accent3>
      <a:accent4>
        <a:srgbClr val="FF0000"/>
      </a:accent4>
      <a:accent5>
        <a:srgbClr val="000000"/>
      </a:accent5>
      <a:accent6>
        <a:srgbClr val="FFFFFF"/>
      </a:accent6>
      <a:hlink>
        <a:srgbClr val="C00000"/>
      </a:hlink>
      <a:folHlink>
        <a:srgbClr val="C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